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1" r:id="rId3"/>
    <p:sldId id="268" r:id="rId4"/>
    <p:sldId id="269" r:id="rId5"/>
    <p:sldId id="258" r:id="rId6"/>
    <p:sldId id="282" r:id="rId7"/>
    <p:sldId id="260" r:id="rId8"/>
    <p:sldId id="261" r:id="rId9"/>
    <p:sldId id="262" r:id="rId10"/>
    <p:sldId id="263" r:id="rId11"/>
    <p:sldId id="279" r:id="rId12"/>
    <p:sldId id="264" r:id="rId13"/>
    <p:sldId id="278" r:id="rId14"/>
    <p:sldId id="281" r:id="rId15"/>
    <p:sldId id="265" r:id="rId16"/>
    <p:sldId id="266" r:id="rId17"/>
    <p:sldId id="257" r:id="rId18"/>
    <p:sldId id="272" r:id="rId19"/>
    <p:sldId id="273" r:id="rId20"/>
    <p:sldId id="284" r:id="rId21"/>
    <p:sldId id="283" r:id="rId22"/>
    <p:sldId id="274" r:id="rId23"/>
    <p:sldId id="276" r:id="rId24"/>
    <p:sldId id="285" r:id="rId25"/>
    <p:sldId id="28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66"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B71431-8A67-46CA-B8FD-72AB11FB2048}" type="doc">
      <dgm:prSet loTypeId="urn:microsoft.com/office/officeart/2016/7/layout/LinearBlockProcessNumbered" loCatId="process" qsTypeId="urn:microsoft.com/office/officeart/2005/8/quickstyle/simple1" qsCatId="simple" csTypeId="urn:microsoft.com/office/officeart/2005/8/colors/colorful2" csCatId="colorful"/>
      <dgm:spPr/>
      <dgm:t>
        <a:bodyPr/>
        <a:lstStyle/>
        <a:p>
          <a:endParaRPr lang="en-US"/>
        </a:p>
      </dgm:t>
    </dgm:pt>
    <dgm:pt modelId="{9E42F0B5-9601-4693-9E56-A5F15D0F6754}">
      <dgm:prSet/>
      <dgm:spPr/>
      <dgm:t>
        <a:bodyPr/>
        <a:lstStyle/>
        <a:p>
          <a:r>
            <a:rPr lang="en-US"/>
            <a:t>Kernel</a:t>
          </a:r>
        </a:p>
      </dgm:t>
    </dgm:pt>
    <dgm:pt modelId="{E7C56685-353B-493E-8362-FDF85BAC7EF4}" type="parTrans" cxnId="{B99F6096-B948-4F0D-9A88-B7D18DEB6E5D}">
      <dgm:prSet/>
      <dgm:spPr/>
      <dgm:t>
        <a:bodyPr/>
        <a:lstStyle/>
        <a:p>
          <a:endParaRPr lang="en-US"/>
        </a:p>
      </dgm:t>
    </dgm:pt>
    <dgm:pt modelId="{79A92C26-FFF5-4DDA-995E-8199CE2B86C4}" type="sibTrans" cxnId="{B99F6096-B948-4F0D-9A88-B7D18DEB6E5D}">
      <dgm:prSet phldrT="01" phldr="0"/>
      <dgm:spPr/>
      <dgm:t>
        <a:bodyPr/>
        <a:lstStyle/>
        <a:p>
          <a:r>
            <a:rPr lang="en-US"/>
            <a:t>01</a:t>
          </a:r>
        </a:p>
      </dgm:t>
    </dgm:pt>
    <dgm:pt modelId="{01073A6C-FC3E-4742-ADAE-94405ECB8B5F}">
      <dgm:prSet/>
      <dgm:spPr/>
      <dgm:t>
        <a:bodyPr/>
        <a:lstStyle/>
        <a:p>
          <a:r>
            <a:rPr lang="en-US"/>
            <a:t>Device Drivers</a:t>
          </a:r>
        </a:p>
      </dgm:t>
    </dgm:pt>
    <dgm:pt modelId="{C110F2DC-8070-4CA6-AE34-51C030F29799}" type="parTrans" cxnId="{6CB7F5B2-2161-47E8-85CF-E39E2EB4E526}">
      <dgm:prSet/>
      <dgm:spPr/>
      <dgm:t>
        <a:bodyPr/>
        <a:lstStyle/>
        <a:p>
          <a:endParaRPr lang="en-US"/>
        </a:p>
      </dgm:t>
    </dgm:pt>
    <dgm:pt modelId="{99E3E575-8F0E-44A0-9DDA-0905208CEFE4}" type="sibTrans" cxnId="{6CB7F5B2-2161-47E8-85CF-E39E2EB4E526}">
      <dgm:prSet phldrT="02" phldr="0"/>
      <dgm:spPr/>
      <dgm:t>
        <a:bodyPr/>
        <a:lstStyle/>
        <a:p>
          <a:r>
            <a:rPr lang="en-US"/>
            <a:t>02</a:t>
          </a:r>
        </a:p>
      </dgm:t>
    </dgm:pt>
    <dgm:pt modelId="{D0572229-B9CC-42C9-9F68-D1563DACD37D}">
      <dgm:prSet/>
      <dgm:spPr/>
      <dgm:t>
        <a:bodyPr/>
        <a:lstStyle/>
        <a:p>
          <a:r>
            <a:rPr lang="en-US"/>
            <a:t>User Interface</a:t>
          </a:r>
        </a:p>
      </dgm:t>
    </dgm:pt>
    <dgm:pt modelId="{9F8F9F0E-ACA1-4B29-97A1-E7BF3D52DC8A}" type="parTrans" cxnId="{95457466-A6AD-4DD5-B3EE-93FA18892C41}">
      <dgm:prSet/>
      <dgm:spPr/>
      <dgm:t>
        <a:bodyPr/>
        <a:lstStyle/>
        <a:p>
          <a:endParaRPr lang="en-US"/>
        </a:p>
      </dgm:t>
    </dgm:pt>
    <dgm:pt modelId="{68636FFE-BB08-463B-8249-20FA73522A4B}" type="sibTrans" cxnId="{95457466-A6AD-4DD5-B3EE-93FA18892C41}">
      <dgm:prSet phldrT="03" phldr="0"/>
      <dgm:spPr/>
      <dgm:t>
        <a:bodyPr/>
        <a:lstStyle/>
        <a:p>
          <a:r>
            <a:rPr lang="en-US"/>
            <a:t>03</a:t>
          </a:r>
        </a:p>
      </dgm:t>
    </dgm:pt>
    <dgm:pt modelId="{9A7BC7E6-51B9-4550-A4F3-119950C8C8D4}">
      <dgm:prSet/>
      <dgm:spPr/>
      <dgm:t>
        <a:bodyPr/>
        <a:lstStyle/>
        <a:p>
          <a:r>
            <a:rPr lang="en-US"/>
            <a:t>System Utilities</a:t>
          </a:r>
        </a:p>
      </dgm:t>
    </dgm:pt>
    <dgm:pt modelId="{A24E3265-2168-4BAD-A919-58919A658871}" type="parTrans" cxnId="{95172CC2-2937-4766-B3B8-204B150DFDA5}">
      <dgm:prSet/>
      <dgm:spPr/>
      <dgm:t>
        <a:bodyPr/>
        <a:lstStyle/>
        <a:p>
          <a:endParaRPr lang="en-US"/>
        </a:p>
      </dgm:t>
    </dgm:pt>
    <dgm:pt modelId="{B48B3A89-206E-4721-88A3-E9B4973E9D6D}" type="sibTrans" cxnId="{95172CC2-2937-4766-B3B8-204B150DFDA5}">
      <dgm:prSet phldrT="04" phldr="0"/>
      <dgm:spPr/>
      <dgm:t>
        <a:bodyPr/>
        <a:lstStyle/>
        <a:p>
          <a:r>
            <a:rPr lang="en-US"/>
            <a:t>04</a:t>
          </a:r>
        </a:p>
      </dgm:t>
    </dgm:pt>
    <dgm:pt modelId="{AFB877EF-FFBE-45C1-A210-4420D4D03E71}" type="pres">
      <dgm:prSet presAssocID="{FAB71431-8A67-46CA-B8FD-72AB11FB2048}" presName="Name0" presStyleCnt="0">
        <dgm:presLayoutVars>
          <dgm:animLvl val="lvl"/>
          <dgm:resizeHandles val="exact"/>
        </dgm:presLayoutVars>
      </dgm:prSet>
      <dgm:spPr/>
    </dgm:pt>
    <dgm:pt modelId="{27C4C968-A0E7-4A03-9BD6-311DBFDA14D5}" type="pres">
      <dgm:prSet presAssocID="{9E42F0B5-9601-4693-9E56-A5F15D0F6754}" presName="compositeNode" presStyleCnt="0">
        <dgm:presLayoutVars>
          <dgm:bulletEnabled val="1"/>
        </dgm:presLayoutVars>
      </dgm:prSet>
      <dgm:spPr/>
    </dgm:pt>
    <dgm:pt modelId="{7AB2BEEF-F5DF-4F2A-8151-B01F41DDE6AD}" type="pres">
      <dgm:prSet presAssocID="{9E42F0B5-9601-4693-9E56-A5F15D0F6754}" presName="bgRect" presStyleLbl="alignNode1" presStyleIdx="0" presStyleCnt="4"/>
      <dgm:spPr/>
    </dgm:pt>
    <dgm:pt modelId="{D763AE6C-A7D1-4C30-AACC-D1176EE19803}" type="pres">
      <dgm:prSet presAssocID="{79A92C26-FFF5-4DDA-995E-8199CE2B86C4}" presName="sibTransNodeRect" presStyleLbl="alignNode1" presStyleIdx="0" presStyleCnt="4">
        <dgm:presLayoutVars>
          <dgm:chMax val="0"/>
          <dgm:bulletEnabled val="1"/>
        </dgm:presLayoutVars>
      </dgm:prSet>
      <dgm:spPr/>
    </dgm:pt>
    <dgm:pt modelId="{19DDC763-FA65-4AAD-94BA-00755F370E31}" type="pres">
      <dgm:prSet presAssocID="{9E42F0B5-9601-4693-9E56-A5F15D0F6754}" presName="nodeRect" presStyleLbl="alignNode1" presStyleIdx="0" presStyleCnt="4">
        <dgm:presLayoutVars>
          <dgm:bulletEnabled val="1"/>
        </dgm:presLayoutVars>
      </dgm:prSet>
      <dgm:spPr/>
    </dgm:pt>
    <dgm:pt modelId="{76929BDC-B2CA-46CA-8E22-D2011E4A5F16}" type="pres">
      <dgm:prSet presAssocID="{79A92C26-FFF5-4DDA-995E-8199CE2B86C4}" presName="sibTrans" presStyleCnt="0"/>
      <dgm:spPr/>
    </dgm:pt>
    <dgm:pt modelId="{CB4D4CCA-4768-4C31-9669-774C90DF92DC}" type="pres">
      <dgm:prSet presAssocID="{01073A6C-FC3E-4742-ADAE-94405ECB8B5F}" presName="compositeNode" presStyleCnt="0">
        <dgm:presLayoutVars>
          <dgm:bulletEnabled val="1"/>
        </dgm:presLayoutVars>
      </dgm:prSet>
      <dgm:spPr/>
    </dgm:pt>
    <dgm:pt modelId="{B191D7AD-6C73-4F7B-AC8D-7578905F3F34}" type="pres">
      <dgm:prSet presAssocID="{01073A6C-FC3E-4742-ADAE-94405ECB8B5F}" presName="bgRect" presStyleLbl="alignNode1" presStyleIdx="1" presStyleCnt="4"/>
      <dgm:spPr/>
    </dgm:pt>
    <dgm:pt modelId="{8CBFE950-4FEA-46C3-9831-0D7E284EB5CF}" type="pres">
      <dgm:prSet presAssocID="{99E3E575-8F0E-44A0-9DDA-0905208CEFE4}" presName="sibTransNodeRect" presStyleLbl="alignNode1" presStyleIdx="1" presStyleCnt="4">
        <dgm:presLayoutVars>
          <dgm:chMax val="0"/>
          <dgm:bulletEnabled val="1"/>
        </dgm:presLayoutVars>
      </dgm:prSet>
      <dgm:spPr/>
    </dgm:pt>
    <dgm:pt modelId="{BBF29791-7437-41B0-BF38-6F8A950750ED}" type="pres">
      <dgm:prSet presAssocID="{01073A6C-FC3E-4742-ADAE-94405ECB8B5F}" presName="nodeRect" presStyleLbl="alignNode1" presStyleIdx="1" presStyleCnt="4">
        <dgm:presLayoutVars>
          <dgm:bulletEnabled val="1"/>
        </dgm:presLayoutVars>
      </dgm:prSet>
      <dgm:spPr/>
    </dgm:pt>
    <dgm:pt modelId="{520EDCE1-978B-4754-B3D4-C0A893BCF166}" type="pres">
      <dgm:prSet presAssocID="{99E3E575-8F0E-44A0-9DDA-0905208CEFE4}" presName="sibTrans" presStyleCnt="0"/>
      <dgm:spPr/>
    </dgm:pt>
    <dgm:pt modelId="{94AD13FC-494D-4C1B-A259-9AEE50762A62}" type="pres">
      <dgm:prSet presAssocID="{D0572229-B9CC-42C9-9F68-D1563DACD37D}" presName="compositeNode" presStyleCnt="0">
        <dgm:presLayoutVars>
          <dgm:bulletEnabled val="1"/>
        </dgm:presLayoutVars>
      </dgm:prSet>
      <dgm:spPr/>
    </dgm:pt>
    <dgm:pt modelId="{07243DF9-ADBC-4767-A0E4-6311C05A2985}" type="pres">
      <dgm:prSet presAssocID="{D0572229-B9CC-42C9-9F68-D1563DACD37D}" presName="bgRect" presStyleLbl="alignNode1" presStyleIdx="2" presStyleCnt="4"/>
      <dgm:spPr/>
    </dgm:pt>
    <dgm:pt modelId="{367AA2C9-7BBB-41CC-9ADC-06FDD28B21E0}" type="pres">
      <dgm:prSet presAssocID="{68636FFE-BB08-463B-8249-20FA73522A4B}" presName="sibTransNodeRect" presStyleLbl="alignNode1" presStyleIdx="2" presStyleCnt="4">
        <dgm:presLayoutVars>
          <dgm:chMax val="0"/>
          <dgm:bulletEnabled val="1"/>
        </dgm:presLayoutVars>
      </dgm:prSet>
      <dgm:spPr/>
    </dgm:pt>
    <dgm:pt modelId="{7D818152-8F31-47B8-A85C-CCDE4DABB370}" type="pres">
      <dgm:prSet presAssocID="{D0572229-B9CC-42C9-9F68-D1563DACD37D}" presName="nodeRect" presStyleLbl="alignNode1" presStyleIdx="2" presStyleCnt="4">
        <dgm:presLayoutVars>
          <dgm:bulletEnabled val="1"/>
        </dgm:presLayoutVars>
      </dgm:prSet>
      <dgm:spPr/>
    </dgm:pt>
    <dgm:pt modelId="{A371AC38-4C69-4B05-94F1-4F193685378E}" type="pres">
      <dgm:prSet presAssocID="{68636FFE-BB08-463B-8249-20FA73522A4B}" presName="sibTrans" presStyleCnt="0"/>
      <dgm:spPr/>
    </dgm:pt>
    <dgm:pt modelId="{CF31723D-11E9-4E68-8C88-9BD60EB40585}" type="pres">
      <dgm:prSet presAssocID="{9A7BC7E6-51B9-4550-A4F3-119950C8C8D4}" presName="compositeNode" presStyleCnt="0">
        <dgm:presLayoutVars>
          <dgm:bulletEnabled val="1"/>
        </dgm:presLayoutVars>
      </dgm:prSet>
      <dgm:spPr/>
    </dgm:pt>
    <dgm:pt modelId="{65273A57-DE4B-483A-87EB-B75B8B6DF7E2}" type="pres">
      <dgm:prSet presAssocID="{9A7BC7E6-51B9-4550-A4F3-119950C8C8D4}" presName="bgRect" presStyleLbl="alignNode1" presStyleIdx="3" presStyleCnt="4"/>
      <dgm:spPr/>
    </dgm:pt>
    <dgm:pt modelId="{C43E9BBE-87D4-4B03-BEEE-3F50EC4F1DE5}" type="pres">
      <dgm:prSet presAssocID="{B48B3A89-206E-4721-88A3-E9B4973E9D6D}" presName="sibTransNodeRect" presStyleLbl="alignNode1" presStyleIdx="3" presStyleCnt="4">
        <dgm:presLayoutVars>
          <dgm:chMax val="0"/>
          <dgm:bulletEnabled val="1"/>
        </dgm:presLayoutVars>
      </dgm:prSet>
      <dgm:spPr/>
    </dgm:pt>
    <dgm:pt modelId="{24C29364-DFDA-4018-94F4-15F18E451BDE}" type="pres">
      <dgm:prSet presAssocID="{9A7BC7E6-51B9-4550-A4F3-119950C8C8D4}" presName="nodeRect" presStyleLbl="alignNode1" presStyleIdx="3" presStyleCnt="4">
        <dgm:presLayoutVars>
          <dgm:bulletEnabled val="1"/>
        </dgm:presLayoutVars>
      </dgm:prSet>
      <dgm:spPr/>
    </dgm:pt>
  </dgm:ptLst>
  <dgm:cxnLst>
    <dgm:cxn modelId="{DF34A000-5A93-425B-91AF-8410D984E2D5}" type="presOf" srcId="{68636FFE-BB08-463B-8249-20FA73522A4B}" destId="{367AA2C9-7BBB-41CC-9ADC-06FDD28B21E0}" srcOrd="0" destOrd="0" presId="urn:microsoft.com/office/officeart/2016/7/layout/LinearBlockProcessNumbered"/>
    <dgm:cxn modelId="{84FD1002-22C5-445C-9E49-0148E429A1DB}" type="presOf" srcId="{FAB71431-8A67-46CA-B8FD-72AB11FB2048}" destId="{AFB877EF-FFBE-45C1-A210-4420D4D03E71}" srcOrd="0" destOrd="0" presId="urn:microsoft.com/office/officeart/2016/7/layout/LinearBlockProcessNumbered"/>
    <dgm:cxn modelId="{3F0F2E07-A1A9-453D-972A-0DFEB32A1B86}" type="presOf" srcId="{9E42F0B5-9601-4693-9E56-A5F15D0F6754}" destId="{7AB2BEEF-F5DF-4F2A-8151-B01F41DDE6AD}" srcOrd="0" destOrd="0" presId="urn:microsoft.com/office/officeart/2016/7/layout/LinearBlockProcessNumbered"/>
    <dgm:cxn modelId="{17E21308-D38E-4656-B0F3-A0A1D0D05298}" type="presOf" srcId="{9A7BC7E6-51B9-4550-A4F3-119950C8C8D4}" destId="{24C29364-DFDA-4018-94F4-15F18E451BDE}" srcOrd="1" destOrd="0" presId="urn:microsoft.com/office/officeart/2016/7/layout/LinearBlockProcessNumbered"/>
    <dgm:cxn modelId="{9E4FFB16-15F4-4011-A914-A6567AEC2181}" type="presOf" srcId="{79A92C26-FFF5-4DDA-995E-8199CE2B86C4}" destId="{D763AE6C-A7D1-4C30-AACC-D1176EE19803}" srcOrd="0" destOrd="0" presId="urn:microsoft.com/office/officeart/2016/7/layout/LinearBlockProcessNumbered"/>
    <dgm:cxn modelId="{95457466-A6AD-4DD5-B3EE-93FA18892C41}" srcId="{FAB71431-8A67-46CA-B8FD-72AB11FB2048}" destId="{D0572229-B9CC-42C9-9F68-D1563DACD37D}" srcOrd="2" destOrd="0" parTransId="{9F8F9F0E-ACA1-4B29-97A1-E7BF3D52DC8A}" sibTransId="{68636FFE-BB08-463B-8249-20FA73522A4B}"/>
    <dgm:cxn modelId="{70797B83-3982-4E22-A263-2DFEDD6B7A79}" type="presOf" srcId="{D0572229-B9CC-42C9-9F68-D1563DACD37D}" destId="{7D818152-8F31-47B8-A85C-CCDE4DABB370}" srcOrd="1" destOrd="0" presId="urn:microsoft.com/office/officeart/2016/7/layout/LinearBlockProcessNumbered"/>
    <dgm:cxn modelId="{B99F6096-B948-4F0D-9A88-B7D18DEB6E5D}" srcId="{FAB71431-8A67-46CA-B8FD-72AB11FB2048}" destId="{9E42F0B5-9601-4693-9E56-A5F15D0F6754}" srcOrd="0" destOrd="0" parTransId="{E7C56685-353B-493E-8362-FDF85BAC7EF4}" sibTransId="{79A92C26-FFF5-4DDA-995E-8199CE2B86C4}"/>
    <dgm:cxn modelId="{DAE1A8A0-5DD9-4CFB-A324-2DD895D9022C}" type="presOf" srcId="{9A7BC7E6-51B9-4550-A4F3-119950C8C8D4}" destId="{65273A57-DE4B-483A-87EB-B75B8B6DF7E2}" srcOrd="0" destOrd="0" presId="urn:microsoft.com/office/officeart/2016/7/layout/LinearBlockProcessNumbered"/>
    <dgm:cxn modelId="{3B46F1A4-8605-4F10-AD17-91F9793FFCB1}" type="presOf" srcId="{01073A6C-FC3E-4742-ADAE-94405ECB8B5F}" destId="{B191D7AD-6C73-4F7B-AC8D-7578905F3F34}" srcOrd="0" destOrd="0" presId="urn:microsoft.com/office/officeart/2016/7/layout/LinearBlockProcessNumbered"/>
    <dgm:cxn modelId="{6CB7F5B2-2161-47E8-85CF-E39E2EB4E526}" srcId="{FAB71431-8A67-46CA-B8FD-72AB11FB2048}" destId="{01073A6C-FC3E-4742-ADAE-94405ECB8B5F}" srcOrd="1" destOrd="0" parTransId="{C110F2DC-8070-4CA6-AE34-51C030F29799}" sibTransId="{99E3E575-8F0E-44A0-9DDA-0905208CEFE4}"/>
    <dgm:cxn modelId="{95172CC2-2937-4766-B3B8-204B150DFDA5}" srcId="{FAB71431-8A67-46CA-B8FD-72AB11FB2048}" destId="{9A7BC7E6-51B9-4550-A4F3-119950C8C8D4}" srcOrd="3" destOrd="0" parTransId="{A24E3265-2168-4BAD-A919-58919A658871}" sibTransId="{B48B3A89-206E-4721-88A3-E9B4973E9D6D}"/>
    <dgm:cxn modelId="{6D79B8CF-790C-449E-AAA9-EBC69689D4EB}" type="presOf" srcId="{99E3E575-8F0E-44A0-9DDA-0905208CEFE4}" destId="{8CBFE950-4FEA-46C3-9831-0D7E284EB5CF}" srcOrd="0" destOrd="0" presId="urn:microsoft.com/office/officeart/2016/7/layout/LinearBlockProcessNumbered"/>
    <dgm:cxn modelId="{DFE8F5D8-36B5-40FC-BAF3-90041907DD24}" type="presOf" srcId="{D0572229-B9CC-42C9-9F68-D1563DACD37D}" destId="{07243DF9-ADBC-4767-A0E4-6311C05A2985}" srcOrd="0" destOrd="0" presId="urn:microsoft.com/office/officeart/2016/7/layout/LinearBlockProcessNumbered"/>
    <dgm:cxn modelId="{75DA17DE-32C1-4C2F-AC8D-4F95BE8FE5FB}" type="presOf" srcId="{01073A6C-FC3E-4742-ADAE-94405ECB8B5F}" destId="{BBF29791-7437-41B0-BF38-6F8A950750ED}" srcOrd="1" destOrd="0" presId="urn:microsoft.com/office/officeart/2016/7/layout/LinearBlockProcessNumbered"/>
    <dgm:cxn modelId="{3CFFA4EA-1587-4013-A6BA-F78A91F07CCF}" type="presOf" srcId="{9E42F0B5-9601-4693-9E56-A5F15D0F6754}" destId="{19DDC763-FA65-4AAD-94BA-00755F370E31}" srcOrd="1" destOrd="0" presId="urn:microsoft.com/office/officeart/2016/7/layout/LinearBlockProcessNumbered"/>
    <dgm:cxn modelId="{BE3B98F0-186B-4531-A96B-E284DE99D9C0}" type="presOf" srcId="{B48B3A89-206E-4721-88A3-E9B4973E9D6D}" destId="{C43E9BBE-87D4-4B03-BEEE-3F50EC4F1DE5}" srcOrd="0" destOrd="0" presId="urn:microsoft.com/office/officeart/2016/7/layout/LinearBlockProcessNumbered"/>
    <dgm:cxn modelId="{1FFFD019-79A6-4118-BBC4-8E0741369DBC}" type="presParOf" srcId="{AFB877EF-FFBE-45C1-A210-4420D4D03E71}" destId="{27C4C968-A0E7-4A03-9BD6-311DBFDA14D5}" srcOrd="0" destOrd="0" presId="urn:microsoft.com/office/officeart/2016/7/layout/LinearBlockProcessNumbered"/>
    <dgm:cxn modelId="{56674E53-5BE3-419D-947B-3AFA3D4E29E8}" type="presParOf" srcId="{27C4C968-A0E7-4A03-9BD6-311DBFDA14D5}" destId="{7AB2BEEF-F5DF-4F2A-8151-B01F41DDE6AD}" srcOrd="0" destOrd="0" presId="urn:microsoft.com/office/officeart/2016/7/layout/LinearBlockProcessNumbered"/>
    <dgm:cxn modelId="{72A0CF85-E512-4D5A-AA11-39C196A4BD39}" type="presParOf" srcId="{27C4C968-A0E7-4A03-9BD6-311DBFDA14D5}" destId="{D763AE6C-A7D1-4C30-AACC-D1176EE19803}" srcOrd="1" destOrd="0" presId="urn:microsoft.com/office/officeart/2016/7/layout/LinearBlockProcessNumbered"/>
    <dgm:cxn modelId="{BAC25C01-1D50-4056-AA32-2D32D6CDDC82}" type="presParOf" srcId="{27C4C968-A0E7-4A03-9BD6-311DBFDA14D5}" destId="{19DDC763-FA65-4AAD-94BA-00755F370E31}" srcOrd="2" destOrd="0" presId="urn:microsoft.com/office/officeart/2016/7/layout/LinearBlockProcessNumbered"/>
    <dgm:cxn modelId="{FF76DCE4-27BD-4EB2-8EE4-08169CD039B0}" type="presParOf" srcId="{AFB877EF-FFBE-45C1-A210-4420D4D03E71}" destId="{76929BDC-B2CA-46CA-8E22-D2011E4A5F16}" srcOrd="1" destOrd="0" presId="urn:microsoft.com/office/officeart/2016/7/layout/LinearBlockProcessNumbered"/>
    <dgm:cxn modelId="{A15E2C8C-32A7-4A5C-83A3-68A89E07821B}" type="presParOf" srcId="{AFB877EF-FFBE-45C1-A210-4420D4D03E71}" destId="{CB4D4CCA-4768-4C31-9669-774C90DF92DC}" srcOrd="2" destOrd="0" presId="urn:microsoft.com/office/officeart/2016/7/layout/LinearBlockProcessNumbered"/>
    <dgm:cxn modelId="{0B5802C2-6845-4C26-AB23-72A561F05322}" type="presParOf" srcId="{CB4D4CCA-4768-4C31-9669-774C90DF92DC}" destId="{B191D7AD-6C73-4F7B-AC8D-7578905F3F34}" srcOrd="0" destOrd="0" presId="urn:microsoft.com/office/officeart/2016/7/layout/LinearBlockProcessNumbered"/>
    <dgm:cxn modelId="{5BEE647D-B075-4EBD-B863-B3DF13A5404A}" type="presParOf" srcId="{CB4D4CCA-4768-4C31-9669-774C90DF92DC}" destId="{8CBFE950-4FEA-46C3-9831-0D7E284EB5CF}" srcOrd="1" destOrd="0" presId="urn:microsoft.com/office/officeart/2016/7/layout/LinearBlockProcessNumbered"/>
    <dgm:cxn modelId="{CC73E5D0-99BE-4FCF-BDFA-815DC988A6DA}" type="presParOf" srcId="{CB4D4CCA-4768-4C31-9669-774C90DF92DC}" destId="{BBF29791-7437-41B0-BF38-6F8A950750ED}" srcOrd="2" destOrd="0" presId="urn:microsoft.com/office/officeart/2016/7/layout/LinearBlockProcessNumbered"/>
    <dgm:cxn modelId="{A5A33BE6-90A6-4180-9DDF-8D7040BE242E}" type="presParOf" srcId="{AFB877EF-FFBE-45C1-A210-4420D4D03E71}" destId="{520EDCE1-978B-4754-B3D4-C0A893BCF166}" srcOrd="3" destOrd="0" presId="urn:microsoft.com/office/officeart/2016/7/layout/LinearBlockProcessNumbered"/>
    <dgm:cxn modelId="{FADACBE9-1775-4712-8E37-C7E424DA862A}" type="presParOf" srcId="{AFB877EF-FFBE-45C1-A210-4420D4D03E71}" destId="{94AD13FC-494D-4C1B-A259-9AEE50762A62}" srcOrd="4" destOrd="0" presId="urn:microsoft.com/office/officeart/2016/7/layout/LinearBlockProcessNumbered"/>
    <dgm:cxn modelId="{BC8F222D-761B-4CB8-968E-A58B01CA6D13}" type="presParOf" srcId="{94AD13FC-494D-4C1B-A259-9AEE50762A62}" destId="{07243DF9-ADBC-4767-A0E4-6311C05A2985}" srcOrd="0" destOrd="0" presId="urn:microsoft.com/office/officeart/2016/7/layout/LinearBlockProcessNumbered"/>
    <dgm:cxn modelId="{D6442FE2-DEBA-4372-8E07-98ACB651EDF4}" type="presParOf" srcId="{94AD13FC-494D-4C1B-A259-9AEE50762A62}" destId="{367AA2C9-7BBB-41CC-9ADC-06FDD28B21E0}" srcOrd="1" destOrd="0" presId="urn:microsoft.com/office/officeart/2016/7/layout/LinearBlockProcessNumbered"/>
    <dgm:cxn modelId="{A82458D5-3189-4F15-9CDD-C827931ADCAF}" type="presParOf" srcId="{94AD13FC-494D-4C1B-A259-9AEE50762A62}" destId="{7D818152-8F31-47B8-A85C-CCDE4DABB370}" srcOrd="2" destOrd="0" presId="urn:microsoft.com/office/officeart/2016/7/layout/LinearBlockProcessNumbered"/>
    <dgm:cxn modelId="{B3763D39-8F34-478C-899C-4873780AACFC}" type="presParOf" srcId="{AFB877EF-FFBE-45C1-A210-4420D4D03E71}" destId="{A371AC38-4C69-4B05-94F1-4F193685378E}" srcOrd="5" destOrd="0" presId="urn:microsoft.com/office/officeart/2016/7/layout/LinearBlockProcessNumbered"/>
    <dgm:cxn modelId="{CE04C501-D77D-4087-BED8-3A8A2EC3BE39}" type="presParOf" srcId="{AFB877EF-FFBE-45C1-A210-4420D4D03E71}" destId="{CF31723D-11E9-4E68-8C88-9BD60EB40585}" srcOrd="6" destOrd="0" presId="urn:microsoft.com/office/officeart/2016/7/layout/LinearBlockProcessNumbered"/>
    <dgm:cxn modelId="{9584F032-9D51-4114-9509-9D192E832D90}" type="presParOf" srcId="{CF31723D-11E9-4E68-8C88-9BD60EB40585}" destId="{65273A57-DE4B-483A-87EB-B75B8B6DF7E2}" srcOrd="0" destOrd="0" presId="urn:microsoft.com/office/officeart/2016/7/layout/LinearBlockProcessNumbered"/>
    <dgm:cxn modelId="{6BE8E47B-82A6-4491-A896-27697FF1CC95}" type="presParOf" srcId="{CF31723D-11E9-4E68-8C88-9BD60EB40585}" destId="{C43E9BBE-87D4-4B03-BEEE-3F50EC4F1DE5}" srcOrd="1" destOrd="0" presId="urn:microsoft.com/office/officeart/2016/7/layout/LinearBlockProcessNumbered"/>
    <dgm:cxn modelId="{CA3BF15D-0916-491F-91DD-C0949C6F0B5B}" type="presParOf" srcId="{CF31723D-11E9-4E68-8C88-9BD60EB40585}" destId="{24C29364-DFDA-4018-94F4-15F18E451BDE}"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B2BEEF-F5DF-4F2A-8151-B01F41DDE6AD}">
      <dsp:nvSpPr>
        <dsp:cNvPr id="0" name=""/>
        <dsp:cNvSpPr/>
      </dsp:nvSpPr>
      <dsp:spPr>
        <a:xfrm>
          <a:off x="205" y="589245"/>
          <a:ext cx="2479997" cy="297599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1155700">
            <a:lnSpc>
              <a:spcPct val="90000"/>
            </a:lnSpc>
            <a:spcBef>
              <a:spcPct val="0"/>
            </a:spcBef>
            <a:spcAft>
              <a:spcPct val="35000"/>
            </a:spcAft>
            <a:buNone/>
          </a:pPr>
          <a:r>
            <a:rPr lang="en-US" sz="2600" kern="1200"/>
            <a:t>Kernel</a:t>
          </a:r>
        </a:p>
      </dsp:txBody>
      <dsp:txXfrm>
        <a:off x="205" y="1779644"/>
        <a:ext cx="2479997" cy="1785598"/>
      </dsp:txXfrm>
    </dsp:sp>
    <dsp:sp modelId="{D763AE6C-A7D1-4C30-AACC-D1176EE19803}">
      <dsp:nvSpPr>
        <dsp:cNvPr id="0" name=""/>
        <dsp:cNvSpPr/>
      </dsp:nvSpPr>
      <dsp:spPr>
        <a:xfrm>
          <a:off x="205" y="589245"/>
          <a:ext cx="2479997" cy="119039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711450">
            <a:lnSpc>
              <a:spcPct val="90000"/>
            </a:lnSpc>
            <a:spcBef>
              <a:spcPct val="0"/>
            </a:spcBef>
            <a:spcAft>
              <a:spcPct val="35000"/>
            </a:spcAft>
            <a:buNone/>
          </a:pPr>
          <a:r>
            <a:rPr lang="en-US" sz="6100" kern="1200"/>
            <a:t>01</a:t>
          </a:r>
        </a:p>
      </dsp:txBody>
      <dsp:txXfrm>
        <a:off x="205" y="589245"/>
        <a:ext cx="2479997" cy="1190398"/>
      </dsp:txXfrm>
    </dsp:sp>
    <dsp:sp modelId="{B191D7AD-6C73-4F7B-AC8D-7578905F3F34}">
      <dsp:nvSpPr>
        <dsp:cNvPr id="0" name=""/>
        <dsp:cNvSpPr/>
      </dsp:nvSpPr>
      <dsp:spPr>
        <a:xfrm>
          <a:off x="2678602" y="589245"/>
          <a:ext cx="2479997" cy="2975996"/>
        </a:xfrm>
        <a:prstGeom prst="rect">
          <a:avLst/>
        </a:prstGeom>
        <a:solidFill>
          <a:schemeClr val="accent2">
            <a:hueOff val="-485121"/>
            <a:satOff val="-27976"/>
            <a:lumOff val="2876"/>
            <a:alphaOff val="0"/>
          </a:schemeClr>
        </a:solidFill>
        <a:ln w="12700" cap="flat" cmpd="sng" algn="ctr">
          <a:solidFill>
            <a:schemeClr val="accent2">
              <a:hueOff val="-485121"/>
              <a:satOff val="-27976"/>
              <a:lumOff val="28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1155700">
            <a:lnSpc>
              <a:spcPct val="90000"/>
            </a:lnSpc>
            <a:spcBef>
              <a:spcPct val="0"/>
            </a:spcBef>
            <a:spcAft>
              <a:spcPct val="35000"/>
            </a:spcAft>
            <a:buNone/>
          </a:pPr>
          <a:r>
            <a:rPr lang="en-US" sz="2600" kern="1200"/>
            <a:t>Device Drivers</a:t>
          </a:r>
        </a:p>
      </dsp:txBody>
      <dsp:txXfrm>
        <a:off x="2678602" y="1779644"/>
        <a:ext cx="2479997" cy="1785598"/>
      </dsp:txXfrm>
    </dsp:sp>
    <dsp:sp modelId="{8CBFE950-4FEA-46C3-9831-0D7E284EB5CF}">
      <dsp:nvSpPr>
        <dsp:cNvPr id="0" name=""/>
        <dsp:cNvSpPr/>
      </dsp:nvSpPr>
      <dsp:spPr>
        <a:xfrm>
          <a:off x="2678602" y="589245"/>
          <a:ext cx="2479997" cy="119039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711450">
            <a:lnSpc>
              <a:spcPct val="90000"/>
            </a:lnSpc>
            <a:spcBef>
              <a:spcPct val="0"/>
            </a:spcBef>
            <a:spcAft>
              <a:spcPct val="35000"/>
            </a:spcAft>
            <a:buNone/>
          </a:pPr>
          <a:r>
            <a:rPr lang="en-US" sz="6100" kern="1200"/>
            <a:t>02</a:t>
          </a:r>
        </a:p>
      </dsp:txBody>
      <dsp:txXfrm>
        <a:off x="2678602" y="589245"/>
        <a:ext cx="2479997" cy="1190398"/>
      </dsp:txXfrm>
    </dsp:sp>
    <dsp:sp modelId="{07243DF9-ADBC-4767-A0E4-6311C05A2985}">
      <dsp:nvSpPr>
        <dsp:cNvPr id="0" name=""/>
        <dsp:cNvSpPr/>
      </dsp:nvSpPr>
      <dsp:spPr>
        <a:xfrm>
          <a:off x="5356999" y="589245"/>
          <a:ext cx="2479997" cy="2975996"/>
        </a:xfrm>
        <a:prstGeom prst="rect">
          <a:avLst/>
        </a:prstGeom>
        <a:solidFill>
          <a:schemeClr val="accent2">
            <a:hueOff val="-970242"/>
            <a:satOff val="-55952"/>
            <a:lumOff val="5752"/>
            <a:alphaOff val="0"/>
          </a:schemeClr>
        </a:solidFill>
        <a:ln w="12700" cap="flat" cmpd="sng" algn="ctr">
          <a:solidFill>
            <a:schemeClr val="accent2">
              <a:hueOff val="-970242"/>
              <a:satOff val="-55952"/>
              <a:lumOff val="57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1155700">
            <a:lnSpc>
              <a:spcPct val="90000"/>
            </a:lnSpc>
            <a:spcBef>
              <a:spcPct val="0"/>
            </a:spcBef>
            <a:spcAft>
              <a:spcPct val="35000"/>
            </a:spcAft>
            <a:buNone/>
          </a:pPr>
          <a:r>
            <a:rPr lang="en-US" sz="2600" kern="1200"/>
            <a:t>User Interface</a:t>
          </a:r>
        </a:p>
      </dsp:txBody>
      <dsp:txXfrm>
        <a:off x="5356999" y="1779644"/>
        <a:ext cx="2479997" cy="1785598"/>
      </dsp:txXfrm>
    </dsp:sp>
    <dsp:sp modelId="{367AA2C9-7BBB-41CC-9ADC-06FDD28B21E0}">
      <dsp:nvSpPr>
        <dsp:cNvPr id="0" name=""/>
        <dsp:cNvSpPr/>
      </dsp:nvSpPr>
      <dsp:spPr>
        <a:xfrm>
          <a:off x="5356999" y="589245"/>
          <a:ext cx="2479997" cy="119039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711450">
            <a:lnSpc>
              <a:spcPct val="90000"/>
            </a:lnSpc>
            <a:spcBef>
              <a:spcPct val="0"/>
            </a:spcBef>
            <a:spcAft>
              <a:spcPct val="35000"/>
            </a:spcAft>
            <a:buNone/>
          </a:pPr>
          <a:r>
            <a:rPr lang="en-US" sz="6100" kern="1200"/>
            <a:t>03</a:t>
          </a:r>
        </a:p>
      </dsp:txBody>
      <dsp:txXfrm>
        <a:off x="5356999" y="589245"/>
        <a:ext cx="2479997" cy="1190398"/>
      </dsp:txXfrm>
    </dsp:sp>
    <dsp:sp modelId="{65273A57-DE4B-483A-87EB-B75B8B6DF7E2}">
      <dsp:nvSpPr>
        <dsp:cNvPr id="0" name=""/>
        <dsp:cNvSpPr/>
      </dsp:nvSpPr>
      <dsp:spPr>
        <a:xfrm>
          <a:off x="8035397" y="589245"/>
          <a:ext cx="2479997" cy="2975996"/>
        </a:xfrm>
        <a:prstGeom prst="rect">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1155700">
            <a:lnSpc>
              <a:spcPct val="90000"/>
            </a:lnSpc>
            <a:spcBef>
              <a:spcPct val="0"/>
            </a:spcBef>
            <a:spcAft>
              <a:spcPct val="35000"/>
            </a:spcAft>
            <a:buNone/>
          </a:pPr>
          <a:r>
            <a:rPr lang="en-US" sz="2600" kern="1200"/>
            <a:t>System Utilities</a:t>
          </a:r>
        </a:p>
      </dsp:txBody>
      <dsp:txXfrm>
        <a:off x="8035397" y="1779644"/>
        <a:ext cx="2479997" cy="1785598"/>
      </dsp:txXfrm>
    </dsp:sp>
    <dsp:sp modelId="{C43E9BBE-87D4-4B03-BEEE-3F50EC4F1DE5}">
      <dsp:nvSpPr>
        <dsp:cNvPr id="0" name=""/>
        <dsp:cNvSpPr/>
      </dsp:nvSpPr>
      <dsp:spPr>
        <a:xfrm>
          <a:off x="8035397" y="589245"/>
          <a:ext cx="2479997" cy="119039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711450">
            <a:lnSpc>
              <a:spcPct val="90000"/>
            </a:lnSpc>
            <a:spcBef>
              <a:spcPct val="0"/>
            </a:spcBef>
            <a:spcAft>
              <a:spcPct val="35000"/>
            </a:spcAft>
            <a:buNone/>
          </a:pPr>
          <a:r>
            <a:rPr lang="en-US" sz="6100" kern="1200"/>
            <a:t>04</a:t>
          </a:r>
        </a:p>
      </dsp:txBody>
      <dsp:txXfrm>
        <a:off x="8035397" y="589245"/>
        <a:ext cx="2479997" cy="1190398"/>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png>
</file>

<file path=ppt/media/image2.jpg>
</file>

<file path=ppt/media/image3.jpg>
</file>

<file path=ppt/media/image4.png>
</file>

<file path=ppt/media/image5.gif>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91E87B99-A668-4956-87F9-B1BF28F7851C}" type="datetimeFigureOut">
              <a:rPr lang="en-US" smtClean="0"/>
              <a:t>04-Apr-17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FB267-7DC1-4397-9F7A-D74861E4F87D}" type="slidenum">
              <a:rPr lang="en-US" smtClean="0"/>
              <a:t>‹#›</a:t>
            </a:fld>
            <a:endParaRPr lang="en-US"/>
          </a:p>
        </p:txBody>
      </p:sp>
    </p:spTree>
    <p:extLst>
      <p:ext uri="{BB962C8B-B14F-4D97-AF65-F5344CB8AC3E}">
        <p14:creationId xmlns:p14="http://schemas.microsoft.com/office/powerpoint/2010/main" val="15422155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91E87B99-A668-4956-87F9-B1BF28F7851C}" type="datetimeFigureOut">
              <a:rPr lang="en-US" smtClean="0"/>
              <a:t>04-Apr-17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FB267-7DC1-4397-9F7A-D74861E4F87D}" type="slidenum">
              <a:rPr lang="en-US" smtClean="0"/>
              <a:t>‹#›</a:t>
            </a:fld>
            <a:endParaRPr lang="en-US"/>
          </a:p>
        </p:txBody>
      </p:sp>
    </p:spTree>
    <p:extLst>
      <p:ext uri="{BB962C8B-B14F-4D97-AF65-F5344CB8AC3E}">
        <p14:creationId xmlns:p14="http://schemas.microsoft.com/office/powerpoint/2010/main" val="1204803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91E87B99-A668-4956-87F9-B1BF28F7851C}" type="datetimeFigureOut">
              <a:rPr lang="en-US" smtClean="0"/>
              <a:t>04-Apr-17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FB267-7DC1-4397-9F7A-D74861E4F87D}" type="slidenum">
              <a:rPr lang="en-US" smtClean="0"/>
              <a:t>‹#›</a:t>
            </a:fld>
            <a:endParaRPr lang="en-US"/>
          </a:p>
        </p:txBody>
      </p:sp>
    </p:spTree>
    <p:extLst>
      <p:ext uri="{BB962C8B-B14F-4D97-AF65-F5344CB8AC3E}">
        <p14:creationId xmlns:p14="http://schemas.microsoft.com/office/powerpoint/2010/main" val="2794830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10"/>
          </p:nvPr>
        </p:nvSpPr>
        <p:spPr/>
        <p:txBody>
          <a:bodyPr/>
          <a:lstStyle/>
          <a:p>
            <a:fld id="{91E87B99-A668-4956-87F9-B1BF28F7851C}" type="datetimeFigureOut">
              <a:rPr lang="en-US" smtClean="0"/>
              <a:t>04-Apr-17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FB267-7DC1-4397-9F7A-D74861E4F87D}" type="slidenum">
              <a:rPr lang="en-US" smtClean="0"/>
              <a:t>‹#›</a:t>
            </a:fld>
            <a:endParaRPr lang="en-US"/>
          </a:p>
        </p:txBody>
      </p:sp>
    </p:spTree>
    <p:extLst>
      <p:ext uri="{BB962C8B-B14F-4D97-AF65-F5344CB8AC3E}">
        <p14:creationId xmlns:p14="http://schemas.microsoft.com/office/powerpoint/2010/main" val="3216251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1E87B99-A668-4956-87F9-B1BF28F7851C}" type="datetimeFigureOut">
              <a:rPr lang="en-US" smtClean="0"/>
              <a:t>04-Apr-17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FB267-7DC1-4397-9F7A-D74861E4F87D}" type="slidenum">
              <a:rPr lang="en-US" smtClean="0"/>
              <a:t>‹#›</a:t>
            </a:fld>
            <a:endParaRPr lang="en-US"/>
          </a:p>
        </p:txBody>
      </p:sp>
    </p:spTree>
    <p:extLst>
      <p:ext uri="{BB962C8B-B14F-4D97-AF65-F5344CB8AC3E}">
        <p14:creationId xmlns:p14="http://schemas.microsoft.com/office/powerpoint/2010/main" val="4054233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Date Placeholder 4"/>
          <p:cNvSpPr>
            <a:spLocks noGrp="1"/>
          </p:cNvSpPr>
          <p:nvPr>
            <p:ph type="dt" sz="half" idx="10"/>
          </p:nvPr>
        </p:nvSpPr>
        <p:spPr/>
        <p:txBody>
          <a:bodyPr/>
          <a:lstStyle/>
          <a:p>
            <a:fld id="{91E87B99-A668-4956-87F9-B1BF28F7851C}" type="datetimeFigureOut">
              <a:rPr lang="en-US" smtClean="0"/>
              <a:t>04-Apr-17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DFB267-7DC1-4397-9F7A-D74861E4F87D}" type="slidenum">
              <a:rPr lang="en-US" smtClean="0"/>
              <a:t>‹#›</a:t>
            </a:fld>
            <a:endParaRPr lang="en-US"/>
          </a:p>
        </p:txBody>
      </p:sp>
    </p:spTree>
    <p:extLst>
      <p:ext uri="{BB962C8B-B14F-4D97-AF65-F5344CB8AC3E}">
        <p14:creationId xmlns:p14="http://schemas.microsoft.com/office/powerpoint/2010/main" val="3818918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7" name="Date Placeholder 6"/>
          <p:cNvSpPr>
            <a:spLocks noGrp="1"/>
          </p:cNvSpPr>
          <p:nvPr>
            <p:ph type="dt" sz="half" idx="10"/>
          </p:nvPr>
        </p:nvSpPr>
        <p:spPr/>
        <p:txBody>
          <a:bodyPr/>
          <a:lstStyle/>
          <a:p>
            <a:fld id="{91E87B99-A668-4956-87F9-B1BF28F7851C}" type="datetimeFigureOut">
              <a:rPr lang="en-US" smtClean="0"/>
              <a:t>04-Apr-17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DFB267-7DC1-4397-9F7A-D74861E4F87D}" type="slidenum">
              <a:rPr lang="en-US" smtClean="0"/>
              <a:t>‹#›</a:t>
            </a:fld>
            <a:endParaRPr lang="en-US"/>
          </a:p>
        </p:txBody>
      </p:sp>
    </p:spTree>
    <p:extLst>
      <p:ext uri="{BB962C8B-B14F-4D97-AF65-F5344CB8AC3E}">
        <p14:creationId xmlns:p14="http://schemas.microsoft.com/office/powerpoint/2010/main" val="1755164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91E87B99-A668-4956-87F9-B1BF28F7851C}" type="datetimeFigureOut">
              <a:rPr lang="en-US" smtClean="0"/>
              <a:t>04-Apr-17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DFB267-7DC1-4397-9F7A-D74861E4F87D}" type="slidenum">
              <a:rPr lang="en-US" smtClean="0"/>
              <a:t>‹#›</a:t>
            </a:fld>
            <a:endParaRPr lang="en-US"/>
          </a:p>
        </p:txBody>
      </p:sp>
    </p:spTree>
    <p:extLst>
      <p:ext uri="{BB962C8B-B14F-4D97-AF65-F5344CB8AC3E}">
        <p14:creationId xmlns:p14="http://schemas.microsoft.com/office/powerpoint/2010/main" val="1956203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E87B99-A668-4956-87F9-B1BF28F7851C}" type="datetimeFigureOut">
              <a:rPr lang="en-US" smtClean="0"/>
              <a:t>04-Apr-17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DFB267-7DC1-4397-9F7A-D74861E4F87D}" type="slidenum">
              <a:rPr lang="en-US" smtClean="0"/>
              <a:t>‹#›</a:t>
            </a:fld>
            <a:endParaRPr lang="en-US"/>
          </a:p>
        </p:txBody>
      </p:sp>
    </p:spTree>
    <p:extLst>
      <p:ext uri="{BB962C8B-B14F-4D97-AF65-F5344CB8AC3E}">
        <p14:creationId xmlns:p14="http://schemas.microsoft.com/office/powerpoint/2010/main" val="3328878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1E87B99-A668-4956-87F9-B1BF28F7851C}" type="datetimeFigureOut">
              <a:rPr lang="en-US" smtClean="0"/>
              <a:t>04-Apr-17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DFB267-7DC1-4397-9F7A-D74861E4F87D}" type="slidenum">
              <a:rPr lang="en-US" smtClean="0"/>
              <a:t>‹#›</a:t>
            </a:fld>
            <a:endParaRPr lang="en-US"/>
          </a:p>
        </p:txBody>
      </p:sp>
    </p:spTree>
    <p:extLst>
      <p:ext uri="{BB962C8B-B14F-4D97-AF65-F5344CB8AC3E}">
        <p14:creationId xmlns:p14="http://schemas.microsoft.com/office/powerpoint/2010/main" val="8704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1E87B99-A668-4956-87F9-B1BF28F7851C}" type="datetimeFigureOut">
              <a:rPr lang="en-US" smtClean="0"/>
              <a:t>04-Apr-17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DFB267-7DC1-4397-9F7A-D74861E4F87D}" type="slidenum">
              <a:rPr lang="en-US" smtClean="0"/>
              <a:t>‹#›</a:t>
            </a:fld>
            <a:endParaRPr lang="en-US"/>
          </a:p>
        </p:txBody>
      </p:sp>
    </p:spTree>
    <p:extLst>
      <p:ext uri="{BB962C8B-B14F-4D97-AF65-F5344CB8AC3E}">
        <p14:creationId xmlns:p14="http://schemas.microsoft.com/office/powerpoint/2010/main" val="1845163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E87B99-A668-4956-87F9-B1BF28F7851C}" type="datetimeFigureOut">
              <a:rPr lang="en-US" smtClean="0"/>
              <a:t>04-Apr-17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DFB267-7DC1-4397-9F7A-D74861E4F87D}" type="slidenum">
              <a:rPr lang="en-US" smtClean="0"/>
              <a:t>‹#›</a:t>
            </a:fld>
            <a:endParaRPr lang="en-US"/>
          </a:p>
        </p:txBody>
      </p:sp>
    </p:spTree>
    <p:extLst>
      <p:ext uri="{BB962C8B-B14F-4D97-AF65-F5344CB8AC3E}">
        <p14:creationId xmlns:p14="http://schemas.microsoft.com/office/powerpoint/2010/main" val="136833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75000"/>
              </a:schemeClr>
            </a:gs>
            <a:gs pos="41000">
              <a:schemeClr val="accent4">
                <a:lumMod val="60000"/>
                <a:lumOff val="4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66204" y="492370"/>
            <a:ext cx="9144000" cy="5838092"/>
          </a:xfrm>
        </p:spPr>
        <p:txBody>
          <a:bodyPr>
            <a:normAutofit fontScale="90000"/>
          </a:bodyPr>
          <a:lstStyle/>
          <a:p>
            <a:pPr marL="342900" indent="-342900" algn="l">
              <a:buFont typeface="Wingdings" panose="05000000000000000000" pitchFamily="2" charset="2"/>
              <a:buChar char="q"/>
            </a:pPr>
            <a:r>
              <a:rPr lang="en-US" sz="2400" dirty="0"/>
              <a:t>Operating system</a:t>
            </a:r>
            <a:br>
              <a:rPr lang="en-US" sz="2400" dirty="0"/>
            </a:br>
            <a:r>
              <a:rPr lang="en-US" sz="2400" dirty="0"/>
              <a:t>	Definition</a:t>
            </a:r>
            <a:br>
              <a:rPr lang="en-US" sz="2400" dirty="0"/>
            </a:br>
            <a:r>
              <a:rPr lang="en-US" sz="2400" dirty="0"/>
              <a:t>	parts</a:t>
            </a:r>
            <a:br>
              <a:rPr lang="en-US" sz="2400" dirty="0"/>
            </a:br>
            <a:r>
              <a:rPr lang="en-US" sz="2400" dirty="0"/>
              <a:t>	Types</a:t>
            </a:r>
            <a:br>
              <a:rPr lang="en-US" sz="2400" dirty="0"/>
            </a:br>
            <a:br>
              <a:rPr lang="en-US" sz="2400" dirty="0"/>
            </a:br>
            <a:r>
              <a:rPr lang="en-US" sz="2400" dirty="0"/>
              <a:t>Embedded System</a:t>
            </a:r>
            <a:br>
              <a:rPr lang="en-US" sz="2400" dirty="0"/>
            </a:br>
            <a:r>
              <a:rPr lang="en-US" sz="2400" dirty="0"/>
              <a:t>	Definition</a:t>
            </a:r>
            <a:br>
              <a:rPr lang="en-US" sz="2400" dirty="0"/>
            </a:br>
            <a:r>
              <a:rPr lang="en-US" sz="2400" dirty="0"/>
              <a:t>	Why are these so popular</a:t>
            </a:r>
            <a:br>
              <a:rPr lang="en-US" sz="2400" dirty="0"/>
            </a:br>
            <a:r>
              <a:rPr lang="en-US" sz="2400" dirty="0"/>
              <a:t>	Usage in various fields</a:t>
            </a:r>
            <a:br>
              <a:rPr lang="en-US" sz="2400" dirty="0"/>
            </a:br>
            <a:br>
              <a:rPr lang="en-US" sz="2400" dirty="0"/>
            </a:br>
            <a:r>
              <a:rPr lang="en-US" sz="2400" dirty="0"/>
              <a:t>Embedded Operating System</a:t>
            </a:r>
            <a:br>
              <a:rPr lang="en-US" sz="2400" dirty="0"/>
            </a:br>
            <a:r>
              <a:rPr lang="en-US" sz="2400" dirty="0"/>
              <a:t>	Definition</a:t>
            </a:r>
            <a:br>
              <a:rPr lang="en-US" sz="2400" dirty="0"/>
            </a:br>
            <a:r>
              <a:rPr lang="en-US" sz="2400" dirty="0"/>
              <a:t>	Why only this?</a:t>
            </a:r>
            <a:br>
              <a:rPr lang="en-US" sz="2400" dirty="0"/>
            </a:br>
            <a:br>
              <a:rPr lang="en-US" sz="2400" dirty="0"/>
            </a:br>
            <a:br>
              <a:rPr lang="en-US" sz="2400" dirty="0"/>
            </a:br>
            <a:br>
              <a:rPr lang="en-US" sz="2400" dirty="0"/>
            </a:br>
            <a:br>
              <a:rPr lang="en-US" sz="2400" dirty="0"/>
            </a:br>
            <a:endParaRPr lang="en-US" sz="2400" dirty="0"/>
          </a:p>
        </p:txBody>
      </p:sp>
    </p:spTree>
    <p:extLst>
      <p:ext uri="{BB962C8B-B14F-4D97-AF65-F5344CB8AC3E}">
        <p14:creationId xmlns:p14="http://schemas.microsoft.com/office/powerpoint/2010/main" val="33868329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0000"/>
            </a:schemeClr>
          </a:solidFill>
          <a:ln w="127000" cap="sq" cmpd="thinThick">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38200" y="2057400"/>
            <a:ext cx="10515600" cy="3871762"/>
          </a:xfrm>
        </p:spPr>
        <p:txBody>
          <a:bodyPr>
            <a:normAutofit/>
          </a:bodyPr>
          <a:lstStyle/>
          <a:p>
            <a:r>
              <a:rPr lang="en-US" sz="2400" b="1"/>
              <a:t>System Utilities</a:t>
            </a:r>
          </a:p>
          <a:p>
            <a:r>
              <a:rPr lang="en-US" sz="2400"/>
              <a:t>This part of the operating system provides all the basic facilities that run in the background without user interaction. For example,</a:t>
            </a:r>
          </a:p>
          <a:p>
            <a:r>
              <a:rPr lang="en-US" sz="2400"/>
              <a:t>Print spool services</a:t>
            </a:r>
          </a:p>
          <a:p>
            <a:r>
              <a:rPr lang="en-US" sz="2400"/>
              <a:t>Cryptographic password management.</a:t>
            </a:r>
          </a:p>
          <a:p>
            <a:r>
              <a:rPr lang="en-US" sz="2400"/>
              <a:t>File management services</a:t>
            </a:r>
          </a:p>
          <a:p>
            <a:endParaRPr lang="en-US" sz="2400"/>
          </a:p>
        </p:txBody>
      </p:sp>
    </p:spTree>
    <p:extLst>
      <p:ext uri="{BB962C8B-B14F-4D97-AF65-F5344CB8AC3E}">
        <p14:creationId xmlns:p14="http://schemas.microsoft.com/office/powerpoint/2010/main" val="1439278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963877"/>
            <a:ext cx="3494362" cy="4930246"/>
          </a:xfrm>
        </p:spPr>
        <p:txBody>
          <a:bodyPr>
            <a:normAutofit/>
          </a:bodyPr>
          <a:lstStyle/>
          <a:p>
            <a:pPr algn="r"/>
            <a:r>
              <a:rPr lang="en-US">
                <a:solidFill>
                  <a:schemeClr val="accent1"/>
                </a:solidFill>
              </a:rPr>
              <a:t>How does the operating system works?</a:t>
            </a:r>
            <a:br>
              <a:rPr lang="en-US">
                <a:solidFill>
                  <a:schemeClr val="accent1"/>
                </a:solidFill>
              </a:rPr>
            </a:br>
            <a:endParaRPr lang="en-US">
              <a:solidFill>
                <a:schemeClr val="accent1"/>
              </a:solidFill>
            </a:endParaRPr>
          </a:p>
        </p:txBody>
      </p:sp>
      <p:sp>
        <p:nvSpPr>
          <p:cNvPr id="3" name="Content Placeholder 2"/>
          <p:cNvSpPr>
            <a:spLocks noGrp="1"/>
          </p:cNvSpPr>
          <p:nvPr>
            <p:ph idx="1"/>
          </p:nvPr>
        </p:nvSpPr>
        <p:spPr>
          <a:xfrm>
            <a:off x="4976031" y="963877"/>
            <a:ext cx="6377769" cy="4930246"/>
          </a:xfrm>
        </p:spPr>
        <p:txBody>
          <a:bodyPr anchor="ctr">
            <a:normAutofit/>
          </a:bodyPr>
          <a:lstStyle/>
          <a:p>
            <a:pPr marL="0" indent="0">
              <a:buNone/>
            </a:pPr>
            <a:r>
              <a:rPr lang="en-US" sz="2400" dirty="0"/>
              <a:t>Your computer's </a:t>
            </a:r>
            <a:r>
              <a:rPr lang="en-US" sz="2400" b="1" dirty="0"/>
              <a:t>operating system</a:t>
            </a:r>
            <a:r>
              <a:rPr lang="en-US" sz="2400" dirty="0"/>
              <a:t> (OS) manages all of the software and hardware on the computer. Most of the time, there are several different computer programs running at the same time, and they all need to access your computer's central processing unit (CPU), memory, and storage.</a:t>
            </a:r>
          </a:p>
          <a:p>
            <a:endParaRPr lang="en-US" sz="2400" dirty="0"/>
          </a:p>
        </p:txBody>
      </p:sp>
    </p:spTree>
    <p:extLst>
      <p:ext uri="{BB962C8B-B14F-4D97-AF65-F5344CB8AC3E}">
        <p14:creationId xmlns:p14="http://schemas.microsoft.com/office/powerpoint/2010/main" val="9979959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chemeClr val="tx1">
              <a:lumMod val="75000"/>
              <a:lumOff val="2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901163" y="3050435"/>
            <a:ext cx="3720353" cy="757130"/>
          </a:xfrm>
          <a:ln w="25400" cap="sq">
            <a:solidFill>
              <a:srgbClr val="FFFFFF"/>
            </a:solidFill>
            <a:miter lim="800000"/>
          </a:ln>
        </p:spPr>
        <p:txBody>
          <a:bodyPr>
            <a:normAutofit/>
          </a:bodyPr>
          <a:lstStyle/>
          <a:p>
            <a:pPr algn="ctr">
              <a:lnSpc>
                <a:spcPct val="80000"/>
              </a:lnSpc>
            </a:pPr>
            <a:r>
              <a:rPr lang="en-US" sz="2600">
                <a:solidFill>
                  <a:srgbClr val="FFFFFF"/>
                </a:solidFill>
              </a:rPr>
              <a:t>Types of Operating systems</a:t>
            </a:r>
          </a:p>
        </p:txBody>
      </p:sp>
      <p:sp>
        <p:nvSpPr>
          <p:cNvPr id="3" name="Content Placeholder 2"/>
          <p:cNvSpPr>
            <a:spLocks noGrp="1"/>
          </p:cNvSpPr>
          <p:nvPr>
            <p:ph idx="1"/>
          </p:nvPr>
        </p:nvSpPr>
        <p:spPr>
          <a:xfrm>
            <a:off x="6570206" y="1111753"/>
            <a:ext cx="5057396" cy="4628275"/>
          </a:xfrm>
        </p:spPr>
        <p:txBody>
          <a:bodyPr anchor="ctr">
            <a:normAutofit/>
          </a:bodyPr>
          <a:lstStyle/>
          <a:p>
            <a:r>
              <a:rPr lang="en-US" sz="2000">
                <a:solidFill>
                  <a:schemeClr val="tx1">
                    <a:lumMod val="85000"/>
                    <a:lumOff val="15000"/>
                  </a:schemeClr>
                </a:solidFill>
              </a:rPr>
              <a:t>Single &amp; Multi-tasking</a:t>
            </a:r>
          </a:p>
          <a:p>
            <a:r>
              <a:rPr lang="en-US" sz="2000">
                <a:solidFill>
                  <a:schemeClr val="tx1">
                    <a:lumMod val="85000"/>
                    <a:lumOff val="15000"/>
                  </a:schemeClr>
                </a:solidFill>
              </a:rPr>
              <a:t>Single and Multi-user</a:t>
            </a:r>
          </a:p>
          <a:p>
            <a:r>
              <a:rPr lang="en-US" sz="2000">
                <a:solidFill>
                  <a:schemeClr val="tx1">
                    <a:lumMod val="85000"/>
                    <a:lumOff val="15000"/>
                  </a:schemeClr>
                </a:solidFill>
              </a:rPr>
              <a:t>Distributed</a:t>
            </a:r>
          </a:p>
          <a:p>
            <a:r>
              <a:rPr lang="en-US" sz="2000">
                <a:solidFill>
                  <a:schemeClr val="tx1">
                    <a:lumMod val="85000"/>
                    <a:lumOff val="15000"/>
                  </a:schemeClr>
                </a:solidFill>
              </a:rPr>
              <a:t>Templated</a:t>
            </a:r>
          </a:p>
          <a:p>
            <a:r>
              <a:rPr lang="en-US" sz="2000">
                <a:solidFill>
                  <a:schemeClr val="tx1">
                    <a:lumMod val="85000"/>
                    <a:lumOff val="15000"/>
                  </a:schemeClr>
                </a:solidFill>
              </a:rPr>
              <a:t>Embedded</a:t>
            </a:r>
          </a:p>
          <a:p>
            <a:r>
              <a:rPr lang="en-US" sz="2000">
                <a:solidFill>
                  <a:schemeClr val="tx1">
                    <a:lumMod val="85000"/>
                    <a:lumOff val="15000"/>
                  </a:schemeClr>
                </a:solidFill>
              </a:rPr>
              <a:t>Real-time</a:t>
            </a:r>
          </a:p>
          <a:p>
            <a:r>
              <a:rPr lang="en-US" sz="2000">
                <a:solidFill>
                  <a:schemeClr val="tx1">
                    <a:lumMod val="85000"/>
                    <a:lumOff val="15000"/>
                  </a:schemeClr>
                </a:solidFill>
              </a:rPr>
              <a:t>Library</a:t>
            </a:r>
          </a:p>
        </p:txBody>
      </p:sp>
    </p:spTree>
    <p:extLst>
      <p:ext uri="{BB962C8B-B14F-4D97-AF65-F5344CB8AC3E}">
        <p14:creationId xmlns:p14="http://schemas.microsoft.com/office/powerpoint/2010/main" val="25387302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2450" r="7211"/>
          <a:stretch/>
        </p:blipFill>
        <p:spPr>
          <a:xfrm>
            <a:off x="5276088" y="640082"/>
            <a:ext cx="6276250" cy="5577838"/>
          </a:xfrm>
          <a:prstGeom prst="rect">
            <a:avLst/>
          </a:prstGeom>
          <a:effectLst/>
        </p:spPr>
      </p:pic>
      <p:sp>
        <p:nvSpPr>
          <p:cNvPr id="2" name="Title 1"/>
          <p:cNvSpPr>
            <a:spLocks noGrp="1"/>
          </p:cNvSpPr>
          <p:nvPr>
            <p:ph type="title"/>
          </p:nvPr>
        </p:nvSpPr>
        <p:spPr>
          <a:xfrm>
            <a:off x="648929" y="629266"/>
            <a:ext cx="3667039" cy="1676603"/>
          </a:xfrm>
        </p:spPr>
        <p:txBody>
          <a:bodyPr>
            <a:normAutofit fontScale="90000"/>
          </a:bodyPr>
          <a:lstStyle/>
          <a:p>
            <a:r>
              <a:rPr lang="en-US" sz="3600" dirty="0">
                <a:solidFill>
                  <a:schemeClr val="bg1"/>
                </a:solidFill>
              </a:rPr>
              <a:t>What are the two main functions of an operating system?</a:t>
            </a:r>
            <a:br>
              <a:rPr lang="en-US" sz="3600" dirty="0">
                <a:solidFill>
                  <a:schemeClr val="bg1"/>
                </a:solidFill>
              </a:rPr>
            </a:br>
            <a:endParaRPr lang="en-US" sz="3600" dirty="0">
              <a:solidFill>
                <a:schemeClr val="bg1"/>
              </a:solidFill>
            </a:endParaRPr>
          </a:p>
        </p:txBody>
      </p:sp>
      <p:sp>
        <p:nvSpPr>
          <p:cNvPr id="3" name="Content Placeholder 2"/>
          <p:cNvSpPr>
            <a:spLocks noGrp="1"/>
          </p:cNvSpPr>
          <p:nvPr>
            <p:ph idx="1"/>
          </p:nvPr>
        </p:nvSpPr>
        <p:spPr>
          <a:xfrm>
            <a:off x="648931" y="2438401"/>
            <a:ext cx="3667036" cy="3779520"/>
          </a:xfrm>
        </p:spPr>
        <p:txBody>
          <a:bodyPr>
            <a:normAutofit/>
          </a:bodyPr>
          <a:lstStyle/>
          <a:p>
            <a:pPr marL="0" indent="0">
              <a:buNone/>
            </a:pPr>
            <a:r>
              <a:rPr lang="en-US" sz="1800" dirty="0">
                <a:solidFill>
                  <a:schemeClr val="bg1"/>
                </a:solidFill>
              </a:rPr>
              <a:t>An operating system has three main functions: </a:t>
            </a:r>
          </a:p>
          <a:p>
            <a:pPr marL="342900" indent="-342900">
              <a:buAutoNum type="arabicParenBoth"/>
            </a:pPr>
            <a:r>
              <a:rPr lang="en-US" sz="1800" dirty="0">
                <a:solidFill>
                  <a:schemeClr val="bg1"/>
                </a:solidFill>
              </a:rPr>
              <a:t>Manage the computer's resources, such as the central processing unit, </a:t>
            </a:r>
            <a:r>
              <a:rPr lang="en-US" sz="1800" b="1" dirty="0">
                <a:solidFill>
                  <a:schemeClr val="bg1"/>
                </a:solidFill>
              </a:rPr>
              <a:t>memory</a:t>
            </a:r>
            <a:r>
              <a:rPr lang="en-US" sz="1800" dirty="0">
                <a:solidFill>
                  <a:schemeClr val="bg1"/>
                </a:solidFill>
              </a:rPr>
              <a:t>, disk drives, and printers </a:t>
            </a:r>
          </a:p>
          <a:p>
            <a:pPr marL="342900" indent="-342900">
              <a:buAutoNum type="arabicParenBoth"/>
            </a:pPr>
            <a:r>
              <a:rPr lang="en-US" sz="1800" dirty="0">
                <a:solidFill>
                  <a:schemeClr val="bg1"/>
                </a:solidFill>
              </a:rPr>
              <a:t>Establish a user interface and</a:t>
            </a:r>
          </a:p>
          <a:p>
            <a:pPr marL="342900" indent="-342900">
              <a:buAutoNum type="arabicParenBoth"/>
            </a:pPr>
            <a:r>
              <a:rPr lang="en-US" sz="1800" dirty="0">
                <a:solidFill>
                  <a:schemeClr val="bg1"/>
                </a:solidFill>
              </a:rPr>
              <a:t>Execute and provide services for applications software.</a:t>
            </a:r>
            <a:br>
              <a:rPr lang="en-US" sz="1800" dirty="0">
                <a:solidFill>
                  <a:schemeClr val="bg1"/>
                </a:solidFill>
              </a:rPr>
            </a:br>
            <a:endParaRPr lang="en-US" sz="1800" dirty="0">
              <a:solidFill>
                <a:schemeClr val="bg1"/>
              </a:solidFill>
            </a:endParaRPr>
          </a:p>
          <a:p>
            <a:endParaRPr lang="en-US" sz="1800" dirty="0">
              <a:solidFill>
                <a:schemeClr val="bg1"/>
              </a:solidFill>
            </a:endParaRPr>
          </a:p>
        </p:txBody>
      </p:sp>
    </p:spTree>
    <p:extLst>
      <p:ext uri="{BB962C8B-B14F-4D97-AF65-F5344CB8AC3E}">
        <p14:creationId xmlns:p14="http://schemas.microsoft.com/office/powerpoint/2010/main" val="4037340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671608"/>
            <a:ext cx="10515600" cy="2659371"/>
          </a:xfrm>
        </p:spPr>
      </p:pic>
    </p:spTree>
    <p:extLst>
      <p:ext uri="{BB962C8B-B14F-4D97-AF65-F5344CB8AC3E}">
        <p14:creationId xmlns:p14="http://schemas.microsoft.com/office/powerpoint/2010/main" val="1954321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14792" r="3818" b="9008"/>
          <a:stretch/>
        </p:blipFill>
        <p:spPr>
          <a:xfrm>
            <a:off x="20" y="10"/>
            <a:ext cx="12191980" cy="6857990"/>
          </a:xfrm>
          <a:prstGeom prst="rect">
            <a:avLst/>
          </a:prstGeom>
        </p:spPr>
      </p:pic>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4332307"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4805" y="640263"/>
            <a:ext cx="3759240" cy="1344975"/>
          </a:xfrm>
        </p:spPr>
        <p:txBody>
          <a:bodyPr>
            <a:normAutofit fontScale="90000"/>
          </a:bodyPr>
          <a:lstStyle/>
          <a:p>
            <a:r>
              <a:rPr lang="en-US" sz="3700" dirty="0"/>
              <a:t>Why are we choosing embedded…?</a:t>
            </a:r>
          </a:p>
        </p:txBody>
      </p:sp>
      <p:sp>
        <p:nvSpPr>
          <p:cNvPr id="3" name="Content Placeholder 2"/>
          <p:cNvSpPr>
            <a:spLocks noGrp="1"/>
          </p:cNvSpPr>
          <p:nvPr>
            <p:ph idx="1"/>
          </p:nvPr>
        </p:nvSpPr>
        <p:spPr>
          <a:xfrm>
            <a:off x="594110" y="2121763"/>
            <a:ext cx="3764826" cy="3773010"/>
          </a:xfrm>
        </p:spPr>
        <p:txBody>
          <a:bodyPr>
            <a:normAutofit lnSpcReduction="10000"/>
          </a:bodyPr>
          <a:lstStyle/>
          <a:p>
            <a:pPr algn="just"/>
            <a:r>
              <a:rPr lang="en-US" sz="1800" dirty="0"/>
              <a:t>The word itself means within.</a:t>
            </a:r>
          </a:p>
          <a:p>
            <a:pPr algn="just"/>
            <a:r>
              <a:rPr lang="en-US" sz="1800" dirty="0"/>
              <a:t>These operating systems are designed to be compact, efficient at resource usage, and reliable, forsaking many functions that non-embedded computer operating systems provide, and which may not be used by the specialized applications they run.</a:t>
            </a:r>
          </a:p>
          <a:p>
            <a:pPr algn="just"/>
            <a:r>
              <a:rPr lang="en-US" sz="1800" dirty="0"/>
              <a:t>The uses of embedded systems are virtually limitless, because every day new products are introduced to the market </a:t>
            </a:r>
            <a:r>
              <a:rPr lang="en-US" sz="1800" dirty="0"/>
              <a:t>that utilize</a:t>
            </a:r>
            <a:r>
              <a:rPr lang="en-US" sz="1800" dirty="0"/>
              <a:t> embedded computers in many ways.</a:t>
            </a:r>
            <a:endParaRPr lang="en-US" sz="1800" dirty="0"/>
          </a:p>
        </p:txBody>
      </p:sp>
    </p:spTree>
    <p:extLst>
      <p:ext uri="{BB962C8B-B14F-4D97-AF65-F5344CB8AC3E}">
        <p14:creationId xmlns:p14="http://schemas.microsoft.com/office/powerpoint/2010/main" val="41262611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2"/>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Embedded System:</a:t>
            </a:r>
            <a:endParaRPr lang="en-US" dirty="0"/>
          </a:p>
        </p:txBody>
      </p:sp>
      <p:sp>
        <p:nvSpPr>
          <p:cNvPr id="3" name="Content Placeholder 2"/>
          <p:cNvSpPr>
            <a:spLocks noGrp="1"/>
          </p:cNvSpPr>
          <p:nvPr>
            <p:ph idx="1"/>
          </p:nvPr>
        </p:nvSpPr>
        <p:spPr/>
        <p:txBody>
          <a:bodyPr/>
          <a:lstStyle/>
          <a:p>
            <a:r>
              <a:rPr lang="en-US"/>
              <a:t>What is embedded system</a:t>
            </a:r>
          </a:p>
          <a:p>
            <a:r>
              <a:rPr lang="en-US"/>
              <a:t>How does it look like</a:t>
            </a:r>
          </a:p>
          <a:p>
            <a:r>
              <a:rPr lang="en-US"/>
              <a:t>What are the benefits of using it?</a:t>
            </a:r>
          </a:p>
          <a:p>
            <a:r>
              <a:rPr lang="en-US"/>
              <a:t>Which fields use embedded?</a:t>
            </a:r>
          </a:p>
          <a:p>
            <a:r>
              <a:rPr lang="en-US"/>
              <a:t>What is its importance?</a:t>
            </a:r>
          </a:p>
          <a:p>
            <a:endParaRPr lang="en-US" dirty="0"/>
          </a:p>
        </p:txBody>
      </p:sp>
    </p:spTree>
    <p:extLst>
      <p:ext uri="{BB962C8B-B14F-4D97-AF65-F5344CB8AC3E}">
        <p14:creationId xmlns:p14="http://schemas.microsoft.com/office/powerpoint/2010/main" val="555454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24279" r="22783" b="2"/>
          <a:stretch/>
        </p:blipFill>
        <p:spPr>
          <a:xfrm>
            <a:off x="20" y="10"/>
            <a:ext cx="4639713" cy="6857990"/>
          </a:xfrm>
          <a:prstGeom prst="rect">
            <a:avLst/>
          </a:prstGeom>
        </p:spPr>
      </p:pic>
      <p:sp>
        <p:nvSpPr>
          <p:cNvPr id="11"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9733" y="0"/>
            <a:ext cx="7552267"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5069940" y="365124"/>
            <a:ext cx="6172200" cy="1828800"/>
          </a:xfrm>
        </p:spPr>
        <p:txBody>
          <a:bodyPr>
            <a:normAutofit/>
          </a:bodyPr>
          <a:lstStyle/>
          <a:p>
            <a:r>
              <a:rPr lang="en-US">
                <a:solidFill>
                  <a:schemeClr val="bg1"/>
                </a:solidFill>
              </a:rPr>
              <a:t>Embedded System:</a:t>
            </a:r>
          </a:p>
        </p:txBody>
      </p:sp>
      <p:sp>
        <p:nvSpPr>
          <p:cNvPr id="3" name="Content Placeholder 2"/>
          <p:cNvSpPr>
            <a:spLocks noGrp="1"/>
          </p:cNvSpPr>
          <p:nvPr>
            <p:ph idx="1"/>
          </p:nvPr>
        </p:nvSpPr>
        <p:spPr>
          <a:xfrm>
            <a:off x="5069940" y="2322576"/>
            <a:ext cx="6172200" cy="3858768"/>
          </a:xfrm>
        </p:spPr>
        <p:txBody>
          <a:bodyPr>
            <a:normAutofit/>
          </a:bodyPr>
          <a:lstStyle/>
          <a:p>
            <a:r>
              <a:rPr lang="en-US" sz="2400">
                <a:solidFill>
                  <a:schemeClr val="bg1"/>
                </a:solidFill>
              </a:rPr>
              <a:t>An embedded system is some combination of computer hardware and software, either fixed in capability or programmable, that is designed for a specific function or for specific functions within a larger system.</a:t>
            </a:r>
          </a:p>
        </p:txBody>
      </p:sp>
    </p:spTree>
    <p:extLst>
      <p:ext uri="{BB962C8B-B14F-4D97-AF65-F5344CB8AC3E}">
        <p14:creationId xmlns:p14="http://schemas.microsoft.com/office/powerpoint/2010/main" val="24808183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Content Placeholder 6"/>
          <p:cNvPicPr>
            <a:picLocks noChangeAspect="1"/>
          </p:cNvPicPr>
          <p:nvPr/>
        </p:nvPicPr>
        <p:blipFill rotWithShape="1">
          <a:blip r:embed="rId2">
            <a:extLst>
              <a:ext uri="{28A0092B-C50C-407E-A947-70E740481C1C}">
                <a14:useLocalDpi xmlns:a14="http://schemas.microsoft.com/office/drawing/2010/main" val="0"/>
              </a:ext>
            </a:extLst>
          </a:blip>
          <a:srcRect l="4213" r="-1" b="-1"/>
          <a:stretch/>
        </p:blipFill>
        <p:spPr>
          <a:xfrm>
            <a:off x="4636008" y="640082"/>
            <a:ext cx="6916329" cy="5577837"/>
          </a:xfrm>
          <a:prstGeom prst="rect">
            <a:avLst/>
          </a:prstGeom>
          <a:effectLst/>
        </p:spPr>
      </p:pic>
      <p:sp>
        <p:nvSpPr>
          <p:cNvPr id="2" name="Title 1"/>
          <p:cNvSpPr>
            <a:spLocks noGrp="1"/>
          </p:cNvSpPr>
          <p:nvPr>
            <p:ph type="title"/>
          </p:nvPr>
        </p:nvSpPr>
        <p:spPr>
          <a:xfrm>
            <a:off x="648929" y="629266"/>
            <a:ext cx="3667039" cy="1676603"/>
          </a:xfrm>
        </p:spPr>
        <p:txBody>
          <a:bodyPr>
            <a:normAutofit/>
          </a:bodyPr>
          <a:lstStyle/>
          <a:p>
            <a:r>
              <a:rPr lang="en-US" dirty="0"/>
              <a:t>Some parts …</a:t>
            </a:r>
          </a:p>
        </p:txBody>
      </p:sp>
      <p:sp>
        <p:nvSpPr>
          <p:cNvPr id="18" name="Content Placeholder 10"/>
          <p:cNvSpPr>
            <a:spLocks noGrp="1"/>
          </p:cNvSpPr>
          <p:nvPr>
            <p:ph idx="1"/>
          </p:nvPr>
        </p:nvSpPr>
        <p:spPr>
          <a:xfrm>
            <a:off x="648930" y="2438400"/>
            <a:ext cx="3667037" cy="3785419"/>
          </a:xfrm>
        </p:spPr>
        <p:txBody>
          <a:bodyPr>
            <a:normAutofit/>
          </a:bodyPr>
          <a:lstStyle/>
          <a:p>
            <a:r>
              <a:rPr lang="en-US" dirty="0"/>
              <a:t>Microprocessor (4)</a:t>
            </a:r>
          </a:p>
          <a:p>
            <a:r>
              <a:rPr lang="en-US" dirty="0"/>
              <a:t>RAM (6)</a:t>
            </a:r>
          </a:p>
          <a:p>
            <a:r>
              <a:rPr lang="en-US" dirty="0"/>
              <a:t>Flash memory (7)</a:t>
            </a:r>
          </a:p>
        </p:txBody>
      </p:sp>
    </p:spTree>
    <p:extLst>
      <p:ext uri="{BB962C8B-B14F-4D97-AF65-F5344CB8AC3E}">
        <p14:creationId xmlns:p14="http://schemas.microsoft.com/office/powerpoint/2010/main" val="32923498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27674" r="9091" b="4144"/>
          <a:stretch/>
        </p:blipFill>
        <p:spPr>
          <a:xfrm>
            <a:off x="20" y="10"/>
            <a:ext cx="12191980" cy="6857990"/>
          </a:xfrm>
          <a:prstGeom prst="rect">
            <a:avLst/>
          </a:prstGeom>
        </p:spPr>
      </p:pic>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5735590"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4110" y="480720"/>
            <a:ext cx="4736850" cy="1005657"/>
          </a:xfrm>
        </p:spPr>
        <p:txBody>
          <a:bodyPr>
            <a:normAutofit/>
          </a:bodyPr>
          <a:lstStyle/>
          <a:p>
            <a:r>
              <a:rPr lang="en-US" sz="4000" dirty="0"/>
              <a:t>Peripherals:</a:t>
            </a:r>
          </a:p>
        </p:txBody>
      </p:sp>
      <p:sp>
        <p:nvSpPr>
          <p:cNvPr id="3" name="Content Placeholder 2"/>
          <p:cNvSpPr>
            <a:spLocks noGrp="1"/>
          </p:cNvSpPr>
          <p:nvPr>
            <p:ph idx="1"/>
          </p:nvPr>
        </p:nvSpPr>
        <p:spPr>
          <a:xfrm>
            <a:off x="586934" y="1486377"/>
            <a:ext cx="5223023" cy="4548663"/>
          </a:xfrm>
        </p:spPr>
        <p:txBody>
          <a:bodyPr>
            <a:normAutofit lnSpcReduction="10000"/>
          </a:bodyPr>
          <a:lstStyle/>
          <a:p>
            <a:pPr>
              <a:lnSpc>
                <a:spcPct val="70000"/>
              </a:lnSpc>
            </a:pPr>
            <a:r>
              <a:rPr lang="en-US" sz="1800" dirty="0"/>
              <a:t>Embedded systems talk with the outside world via peripherals, such as:</a:t>
            </a:r>
          </a:p>
          <a:p>
            <a:pPr>
              <a:lnSpc>
                <a:spcPct val="70000"/>
              </a:lnSpc>
            </a:pPr>
            <a:r>
              <a:rPr lang="en-US" sz="1800" dirty="0"/>
              <a:t>Serial Communication Interfaces (SCI): RS-232, RS-422, RS-485, etc.</a:t>
            </a:r>
          </a:p>
          <a:p>
            <a:pPr>
              <a:lnSpc>
                <a:spcPct val="70000"/>
              </a:lnSpc>
            </a:pPr>
            <a:r>
              <a:rPr lang="en-US" sz="1800" dirty="0"/>
              <a:t>Synchronous Serial Communication Interface: I2C, SPI, SSC and ESSI (Enhanced Synchronous Serial Interface)</a:t>
            </a:r>
          </a:p>
          <a:p>
            <a:pPr>
              <a:lnSpc>
                <a:spcPct val="70000"/>
              </a:lnSpc>
            </a:pPr>
            <a:r>
              <a:rPr lang="en-US" sz="1800" dirty="0"/>
              <a:t>Universal Serial Bus (USB)</a:t>
            </a:r>
          </a:p>
          <a:p>
            <a:pPr>
              <a:lnSpc>
                <a:spcPct val="70000"/>
              </a:lnSpc>
            </a:pPr>
            <a:r>
              <a:rPr lang="en-US" sz="1800" dirty="0"/>
              <a:t>Multi Media Cards (SD cards, Compact Flash, etc.)</a:t>
            </a:r>
          </a:p>
          <a:p>
            <a:pPr>
              <a:lnSpc>
                <a:spcPct val="70000"/>
              </a:lnSpc>
            </a:pPr>
            <a:r>
              <a:rPr lang="en-US" sz="1800" dirty="0"/>
              <a:t>Networks: Ethernet, LonWorks, etc.</a:t>
            </a:r>
          </a:p>
          <a:p>
            <a:pPr>
              <a:lnSpc>
                <a:spcPct val="70000"/>
              </a:lnSpc>
            </a:pPr>
            <a:r>
              <a:rPr lang="en-US" sz="1800" dirty="0"/>
              <a:t>Fieldbuses: CAN-Bus, LIN-Bus, PROFIBUS, etc.</a:t>
            </a:r>
          </a:p>
          <a:p>
            <a:pPr>
              <a:lnSpc>
                <a:spcPct val="70000"/>
              </a:lnSpc>
            </a:pPr>
            <a:r>
              <a:rPr lang="en-US" sz="1800" dirty="0"/>
              <a:t>Timers: PLL(s), Capture/Compare and Time Processing Units</a:t>
            </a:r>
          </a:p>
          <a:p>
            <a:pPr>
              <a:lnSpc>
                <a:spcPct val="70000"/>
              </a:lnSpc>
            </a:pPr>
            <a:r>
              <a:rPr lang="en-US" sz="1800" dirty="0"/>
              <a:t>Discrete IO: aka General Purpose Input/Output (GPIO)</a:t>
            </a:r>
          </a:p>
          <a:p>
            <a:pPr>
              <a:lnSpc>
                <a:spcPct val="70000"/>
              </a:lnSpc>
            </a:pPr>
            <a:r>
              <a:rPr lang="en-US" sz="1800" dirty="0"/>
              <a:t>Analog to Digital/Digital to Analog (ADC/DAC)</a:t>
            </a:r>
          </a:p>
          <a:p>
            <a:pPr>
              <a:lnSpc>
                <a:spcPct val="70000"/>
              </a:lnSpc>
            </a:pPr>
            <a:r>
              <a:rPr lang="en-US" sz="1800" dirty="0"/>
              <a:t>Debugging: JTAG, ISP, ICSP, BDM Port, BITP, and DB9 ports.</a:t>
            </a:r>
          </a:p>
          <a:p>
            <a:pPr>
              <a:lnSpc>
                <a:spcPct val="70000"/>
              </a:lnSpc>
            </a:pPr>
            <a:endParaRPr lang="en-US" sz="1600" dirty="0"/>
          </a:p>
        </p:txBody>
      </p:sp>
    </p:spTree>
    <p:extLst>
      <p:ext uri="{BB962C8B-B14F-4D97-AF65-F5344CB8AC3E}">
        <p14:creationId xmlns:p14="http://schemas.microsoft.com/office/powerpoint/2010/main" val="3608004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8600" y="1137826"/>
            <a:ext cx="7188199" cy="4578959"/>
          </a:xfrm>
          <a:prstGeom prst="rect">
            <a:avLst/>
          </a:prstGeom>
        </p:spPr>
      </p:pic>
      <p:sp>
        <p:nvSpPr>
          <p:cNvPr id="2" name="Title 1"/>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endParaRPr lang="en-US" sz="2600" kern="1200">
              <a:solidFill>
                <a:schemeClr val="bg1"/>
              </a:solidFill>
              <a:latin typeface="+mj-lt"/>
              <a:ea typeface="+mj-ea"/>
              <a:cs typeface="+mj-cs"/>
            </a:endParaRPr>
          </a:p>
        </p:txBody>
      </p:sp>
    </p:spTree>
    <p:extLst>
      <p:ext uri="{BB962C8B-B14F-4D97-AF65-F5344CB8AC3E}">
        <p14:creationId xmlns:p14="http://schemas.microsoft.com/office/powerpoint/2010/main" val="38934034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636008" cy="6857998"/>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FFFFFF"/>
              </a:solidFill>
              <a:latin typeface="Calibri" panose="020F0502020204030204"/>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r="11387" b="-2"/>
          <a:stretch/>
        </p:blipFill>
        <p:spPr>
          <a:xfrm>
            <a:off x="5276088" y="640082"/>
            <a:ext cx="6276250" cy="5577838"/>
          </a:xfrm>
          <a:prstGeom prst="rect">
            <a:avLst/>
          </a:prstGeom>
          <a:effectLst/>
        </p:spPr>
      </p:pic>
      <p:sp>
        <p:nvSpPr>
          <p:cNvPr id="2" name="Title 1"/>
          <p:cNvSpPr>
            <a:spLocks noGrp="1"/>
          </p:cNvSpPr>
          <p:nvPr>
            <p:ph type="title"/>
          </p:nvPr>
        </p:nvSpPr>
        <p:spPr>
          <a:xfrm>
            <a:off x="648929" y="629266"/>
            <a:ext cx="3667039" cy="1676603"/>
          </a:xfrm>
        </p:spPr>
        <p:txBody>
          <a:bodyPr>
            <a:normAutofit/>
          </a:bodyPr>
          <a:lstStyle/>
          <a:p>
            <a:r>
              <a:rPr lang="en-US" sz="3600" dirty="0">
                <a:solidFill>
                  <a:schemeClr val="bg1"/>
                </a:solidFill>
              </a:rPr>
              <a:t>Applications:</a:t>
            </a:r>
          </a:p>
        </p:txBody>
      </p:sp>
      <p:sp>
        <p:nvSpPr>
          <p:cNvPr id="3" name="Content Placeholder 2"/>
          <p:cNvSpPr>
            <a:spLocks noGrp="1"/>
          </p:cNvSpPr>
          <p:nvPr>
            <p:ph idx="1"/>
          </p:nvPr>
        </p:nvSpPr>
        <p:spPr>
          <a:xfrm>
            <a:off x="648931" y="2438401"/>
            <a:ext cx="3667036" cy="3779520"/>
          </a:xfrm>
        </p:spPr>
        <p:txBody>
          <a:bodyPr>
            <a:normAutofit/>
          </a:bodyPr>
          <a:lstStyle/>
          <a:p>
            <a:r>
              <a:rPr lang="en-US" sz="1800">
                <a:solidFill>
                  <a:schemeClr val="bg1"/>
                </a:solidFill>
              </a:rPr>
              <a:t>A software </a:t>
            </a:r>
            <a:r>
              <a:rPr lang="en-US" sz="1800" b="1">
                <a:solidFill>
                  <a:schemeClr val="bg1"/>
                </a:solidFill>
              </a:rPr>
              <a:t>application</a:t>
            </a:r>
            <a:r>
              <a:rPr lang="en-US" sz="1800">
                <a:solidFill>
                  <a:schemeClr val="bg1"/>
                </a:solidFill>
              </a:rPr>
              <a:t> that permanently resides in an industrial or consumer device. Providing some type of control function and/or user interface, the software is typically stored in a non-volatile memory such as ROM or flash memory.</a:t>
            </a:r>
          </a:p>
          <a:p>
            <a:endParaRPr lang="en-US" sz="1800">
              <a:solidFill>
                <a:schemeClr val="bg1"/>
              </a:solidFill>
            </a:endParaRPr>
          </a:p>
        </p:txBody>
      </p:sp>
    </p:spTree>
    <p:extLst>
      <p:ext uri="{BB962C8B-B14F-4D97-AF65-F5344CB8AC3E}">
        <p14:creationId xmlns:p14="http://schemas.microsoft.com/office/powerpoint/2010/main" val="5623019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7316" y="757935"/>
            <a:ext cx="6780700" cy="5339800"/>
          </a:xfrm>
          <a:prstGeom prst="rect">
            <a:avLst/>
          </a:prstGeom>
        </p:spPr>
      </p:pic>
      <p:sp>
        <p:nvSpPr>
          <p:cNvPr id="17" name="Down Arrow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chemeClr val="tx1">
              <a:lumMod val="85000"/>
              <a:lumOff val="15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dirty="0">
                <a:solidFill>
                  <a:schemeClr val="bg1"/>
                </a:solidFill>
              </a:rPr>
              <a:t>Applications:</a:t>
            </a:r>
            <a:endParaRPr lang="en-US" sz="3600" kern="1200" dirty="0">
              <a:solidFill>
                <a:schemeClr val="bg1"/>
              </a:solidFill>
              <a:latin typeface="+mj-lt"/>
              <a:ea typeface="+mj-ea"/>
              <a:cs typeface="+mj-cs"/>
            </a:endParaRPr>
          </a:p>
        </p:txBody>
      </p:sp>
    </p:spTree>
    <p:extLst>
      <p:ext uri="{BB962C8B-B14F-4D97-AF65-F5344CB8AC3E}">
        <p14:creationId xmlns:p14="http://schemas.microsoft.com/office/powerpoint/2010/main" val="2901481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accent5">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2" name="Title 1"/>
          <p:cNvSpPr>
            <a:spLocks noGrp="1"/>
          </p:cNvSpPr>
          <p:nvPr>
            <p:ph type="title"/>
          </p:nvPr>
        </p:nvSpPr>
        <p:spPr>
          <a:xfrm>
            <a:off x="1776173" y="1608667"/>
            <a:ext cx="2556390" cy="4491015"/>
          </a:xfrm>
        </p:spPr>
        <p:txBody>
          <a:bodyPr anchor="t">
            <a:normAutofit/>
          </a:bodyPr>
          <a:lstStyle/>
          <a:p>
            <a:pPr algn="r"/>
            <a:r>
              <a:rPr lang="en-US" sz="3200">
                <a:solidFill>
                  <a:srgbClr val="FFFFFF"/>
                </a:solidFill>
              </a:rPr>
              <a:t>Embedded Software Architectures:</a:t>
            </a:r>
          </a:p>
        </p:txBody>
      </p:sp>
      <p:sp>
        <p:nvSpPr>
          <p:cNvPr id="3" name="Content Placeholder 2"/>
          <p:cNvSpPr>
            <a:spLocks noGrp="1"/>
          </p:cNvSpPr>
          <p:nvPr>
            <p:ph idx="1"/>
          </p:nvPr>
        </p:nvSpPr>
        <p:spPr>
          <a:xfrm>
            <a:off x="4976029" y="1608667"/>
            <a:ext cx="6291241" cy="4491015"/>
          </a:xfrm>
        </p:spPr>
        <p:txBody>
          <a:bodyPr>
            <a:normAutofit/>
          </a:bodyPr>
          <a:lstStyle/>
          <a:p>
            <a:r>
              <a:rPr lang="en-US" sz="2000" dirty="0"/>
              <a:t>Simple Control Loop</a:t>
            </a:r>
          </a:p>
          <a:p>
            <a:r>
              <a:rPr lang="en-US" sz="2000" dirty="0"/>
              <a:t>Interrupt-controlled System</a:t>
            </a:r>
          </a:p>
          <a:p>
            <a:r>
              <a:rPr lang="en-US" sz="2000" dirty="0"/>
              <a:t>Cooperative Multitasking</a:t>
            </a:r>
          </a:p>
          <a:p>
            <a:r>
              <a:rPr lang="en-US" sz="2000" dirty="0"/>
              <a:t>Preemptive multitasking or multi-threading</a:t>
            </a:r>
          </a:p>
          <a:p>
            <a:r>
              <a:rPr lang="en-US" sz="2000" dirty="0"/>
              <a:t>Microkernels and exokernels</a:t>
            </a:r>
          </a:p>
          <a:p>
            <a:r>
              <a:rPr lang="en-US" sz="2000" dirty="0"/>
              <a:t>Monolithic kernels</a:t>
            </a:r>
          </a:p>
        </p:txBody>
      </p:sp>
    </p:spTree>
    <p:extLst>
      <p:ext uri="{BB962C8B-B14F-4D97-AF65-F5344CB8AC3E}">
        <p14:creationId xmlns:p14="http://schemas.microsoft.com/office/powerpoint/2010/main" val="2305976363"/>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38656" y="0"/>
            <a:ext cx="3215640" cy="6858000"/>
          </a:xfrm>
          <a:prstGeom prst="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38656" cy="6858000"/>
          </a:xfrm>
          <a:prstGeom prst="rect">
            <a:avLst/>
          </a:prstGeom>
          <a:solidFill>
            <a:schemeClr val="accent5">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2" name="Title 1"/>
          <p:cNvSpPr>
            <a:spLocks noGrp="1"/>
          </p:cNvSpPr>
          <p:nvPr>
            <p:ph type="title"/>
          </p:nvPr>
        </p:nvSpPr>
        <p:spPr>
          <a:xfrm>
            <a:off x="1776173" y="1608667"/>
            <a:ext cx="2556390" cy="4491015"/>
          </a:xfrm>
        </p:spPr>
        <p:txBody>
          <a:bodyPr anchor="t">
            <a:normAutofit/>
          </a:bodyPr>
          <a:lstStyle/>
          <a:p>
            <a:r>
              <a:rPr lang="en-US" sz="3200" dirty="0"/>
              <a:t>What is an embedded system programming?</a:t>
            </a:r>
          </a:p>
        </p:txBody>
      </p:sp>
      <p:sp>
        <p:nvSpPr>
          <p:cNvPr id="3" name="Content Placeholder 2"/>
          <p:cNvSpPr>
            <a:spLocks noGrp="1"/>
          </p:cNvSpPr>
          <p:nvPr>
            <p:ph idx="1"/>
          </p:nvPr>
        </p:nvSpPr>
        <p:spPr>
          <a:xfrm>
            <a:off x="4976029" y="1608667"/>
            <a:ext cx="6291241" cy="4491015"/>
          </a:xfrm>
        </p:spPr>
        <p:txBody>
          <a:bodyPr>
            <a:normAutofit/>
          </a:bodyPr>
          <a:lstStyle/>
          <a:p>
            <a:r>
              <a:rPr lang="en-US" sz="2000" b="1" dirty="0"/>
              <a:t>Embedded programming</a:t>
            </a:r>
            <a:r>
              <a:rPr lang="en-US" sz="2000" dirty="0"/>
              <a:t> is a specific type of </a:t>
            </a:r>
            <a:r>
              <a:rPr lang="en-US" sz="2000" b="1" dirty="0"/>
              <a:t>programming</a:t>
            </a:r>
            <a:r>
              <a:rPr lang="en-US" sz="2000" dirty="0"/>
              <a:t> that supports the creation of consumer facing or business facing devices that don't operate on traditional operating systems the way that full-scale laptop computers and mobile devices do.</a:t>
            </a:r>
          </a:p>
        </p:txBody>
      </p:sp>
    </p:spTree>
    <p:extLst>
      <p:ext uri="{BB962C8B-B14F-4D97-AF65-F5344CB8AC3E}">
        <p14:creationId xmlns:p14="http://schemas.microsoft.com/office/powerpoint/2010/main" val="899610473"/>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5061" y="-2"/>
            <a:ext cx="6876939" cy="685800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9781" y="2745736"/>
            <a:ext cx="3698803" cy="1366528"/>
          </a:xfrm>
          <a:solidFill>
            <a:schemeClr val="bg1">
              <a:alpha val="50000"/>
            </a:schemeClr>
          </a:solidFill>
          <a:ln w="25400" cap="sq">
            <a:solidFill>
              <a:schemeClr val="tx1"/>
            </a:solidFill>
            <a:miter lim="800000"/>
          </a:ln>
        </p:spPr>
        <p:txBody>
          <a:bodyPr>
            <a:normAutofit/>
          </a:bodyPr>
          <a:lstStyle/>
          <a:p>
            <a:pPr algn="ctr"/>
            <a:r>
              <a:rPr lang="en-US" sz="3200"/>
              <a:t>Embedded Operating System</a:t>
            </a:r>
          </a:p>
        </p:txBody>
      </p:sp>
      <p:sp>
        <p:nvSpPr>
          <p:cNvPr id="3" name="Content Placeholder 2"/>
          <p:cNvSpPr>
            <a:spLocks noGrp="1"/>
          </p:cNvSpPr>
          <p:nvPr>
            <p:ph idx="1"/>
          </p:nvPr>
        </p:nvSpPr>
        <p:spPr>
          <a:xfrm>
            <a:off x="6049182" y="802638"/>
            <a:ext cx="5408696" cy="5252722"/>
          </a:xfrm>
        </p:spPr>
        <p:txBody>
          <a:bodyPr anchor="ctr">
            <a:normAutofit/>
          </a:bodyPr>
          <a:lstStyle/>
          <a:p>
            <a:r>
              <a:rPr lang="en-US" sz="2400">
                <a:solidFill>
                  <a:schemeClr val="bg1"/>
                </a:solidFill>
              </a:rPr>
              <a:t>An </a:t>
            </a:r>
            <a:r>
              <a:rPr lang="en-US" sz="2400" b="1">
                <a:solidFill>
                  <a:schemeClr val="bg1"/>
                </a:solidFill>
              </a:rPr>
              <a:t>embedded operating system</a:t>
            </a:r>
            <a:r>
              <a:rPr lang="en-US" sz="2400">
                <a:solidFill>
                  <a:schemeClr val="bg1"/>
                </a:solidFill>
              </a:rPr>
              <a:t> is an operating system for embedded computer systems. These operating systems are designed to be compact, efficient at resource usage, and reliable, forsaking many functions that non-embedded computer operating systems provide, and which may not be used by the specialized applications they run. They are frequently also referred to as real-time operating systems, and the term RTOS is often used as a synonym for embedded operating system.</a:t>
            </a:r>
          </a:p>
        </p:txBody>
      </p:sp>
    </p:spTree>
    <p:extLst>
      <p:ext uri="{BB962C8B-B14F-4D97-AF65-F5344CB8AC3E}">
        <p14:creationId xmlns:p14="http://schemas.microsoft.com/office/powerpoint/2010/main" val="41648269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963877"/>
            <a:ext cx="3494362" cy="4930246"/>
          </a:xfrm>
        </p:spPr>
        <p:txBody>
          <a:bodyPr>
            <a:normAutofit/>
          </a:bodyPr>
          <a:lstStyle/>
          <a:p>
            <a:pPr algn="r"/>
            <a:r>
              <a:rPr lang="en-US">
                <a:solidFill>
                  <a:schemeClr val="accent1"/>
                </a:solidFill>
              </a:rPr>
              <a:t>Difference B/W embedded OS &amp; Desktop OS:</a:t>
            </a:r>
          </a:p>
        </p:txBody>
      </p:sp>
      <p:sp>
        <p:nvSpPr>
          <p:cNvPr id="3" name="Content Placeholder 2"/>
          <p:cNvSpPr>
            <a:spLocks noGrp="1"/>
          </p:cNvSpPr>
          <p:nvPr>
            <p:ph idx="1"/>
          </p:nvPr>
        </p:nvSpPr>
        <p:spPr>
          <a:xfrm>
            <a:off x="4976031" y="963877"/>
            <a:ext cx="6377769" cy="4930246"/>
          </a:xfrm>
        </p:spPr>
        <p:txBody>
          <a:bodyPr anchor="ctr">
            <a:normAutofit/>
          </a:bodyPr>
          <a:lstStyle/>
          <a:p>
            <a:r>
              <a:rPr lang="en-US" sz="2400"/>
              <a:t>An important difference between most embedded operating systems and desktop operating systems is that the application, including the operating system, is usually statically linked together into a single executable image. </a:t>
            </a:r>
          </a:p>
          <a:p>
            <a:r>
              <a:rPr lang="en-US" sz="2400"/>
              <a:t>Unlike a desktop operating system, the embedded operating system does not load and execute applications. This means that the system is only able to run a single application.</a:t>
            </a:r>
          </a:p>
        </p:txBody>
      </p:sp>
    </p:spTree>
    <p:extLst>
      <p:ext uri="{BB962C8B-B14F-4D97-AF65-F5344CB8AC3E}">
        <p14:creationId xmlns:p14="http://schemas.microsoft.com/office/powerpoint/2010/main" val="1893645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1" name="Flowchart: Document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2C56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7933" y="652803"/>
            <a:ext cx="7347537" cy="5553370"/>
          </a:xfrm>
          <a:prstGeom prst="rect">
            <a:avLst/>
          </a:prstGeom>
        </p:spPr>
      </p:pic>
      <p:sp>
        <p:nvSpPr>
          <p:cNvPr id="2" name="Title 1"/>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What regular people see Operating system as</a:t>
            </a:r>
          </a:p>
        </p:txBody>
      </p:sp>
    </p:spTree>
    <p:extLst>
      <p:ext uri="{BB962C8B-B14F-4D97-AF65-F5344CB8AC3E}">
        <p14:creationId xmlns:p14="http://schemas.microsoft.com/office/powerpoint/2010/main" val="12714395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3" name="Flowchart: Document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3C5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2757" y="640080"/>
            <a:ext cx="6017889" cy="5578816"/>
          </a:xfrm>
          <a:prstGeom prst="rect">
            <a:avLst/>
          </a:prstGeom>
        </p:spPr>
      </p:pic>
      <p:sp>
        <p:nvSpPr>
          <p:cNvPr id="2" name="Title 1"/>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dirty="0">
                <a:solidFill>
                  <a:srgbClr val="FFFFFF"/>
                </a:solidFill>
                <a:latin typeface="+mj-lt"/>
                <a:ea typeface="+mj-ea"/>
                <a:cs typeface="+mj-cs"/>
              </a:rPr>
              <a:t>What  non-computer employees think</a:t>
            </a:r>
          </a:p>
        </p:txBody>
      </p:sp>
    </p:spTree>
    <p:extLst>
      <p:ext uri="{BB962C8B-B14F-4D97-AF65-F5344CB8AC3E}">
        <p14:creationId xmlns:p14="http://schemas.microsoft.com/office/powerpoint/2010/main" val="2967740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eform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8518" y="1690688"/>
            <a:ext cx="7243482" cy="5167312"/>
          </a:xfrm>
          <a:custGeom>
            <a:avLst/>
            <a:gdLst>
              <a:gd name="connsiteX0" fmla="*/ 0 w 7243482"/>
              <a:gd name="connsiteY0" fmla="*/ 0 h 5167312"/>
              <a:gd name="connsiteX1" fmla="*/ 7243482 w 7243482"/>
              <a:gd name="connsiteY1" fmla="*/ 0 h 5167312"/>
              <a:gd name="connsiteX2" fmla="*/ 7243482 w 7243482"/>
              <a:gd name="connsiteY2" fmla="*/ 5167312 h 5167312"/>
              <a:gd name="connsiteX3" fmla="*/ 221324 w 7243482"/>
              <a:gd name="connsiteY3" fmla="*/ 5167312 h 5167312"/>
              <a:gd name="connsiteX4" fmla="*/ 2615203 w 7243482"/>
              <a:gd name="connsiteY4" fmla="*/ 952 h 5167312"/>
              <a:gd name="connsiteX5" fmla="*/ 0 w 7243482"/>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43482" h="5167312">
                <a:moveTo>
                  <a:pt x="0" y="0"/>
                </a:moveTo>
                <a:lnTo>
                  <a:pt x="7243482" y="0"/>
                </a:lnTo>
                <a:lnTo>
                  <a:pt x="7243482" y="5167312"/>
                </a:lnTo>
                <a:lnTo>
                  <a:pt x="221324" y="5167312"/>
                </a:lnTo>
                <a:lnTo>
                  <a:pt x="2615203" y="952"/>
                </a:lnTo>
                <a:lnTo>
                  <a:pt x="0" y="95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0"/>
            <a:ext cx="7399176" cy="5166360"/>
          </a:xfrm>
          <a:custGeom>
            <a:avLst/>
            <a:gdLst>
              <a:gd name="connsiteX0" fmla="*/ 0 w 7399176"/>
              <a:gd name="connsiteY0" fmla="*/ 0 h 5166360"/>
              <a:gd name="connsiteX1" fmla="*/ 7399176 w 7399176"/>
              <a:gd name="connsiteY1" fmla="*/ 0 h 5166360"/>
              <a:gd name="connsiteX2" fmla="*/ 5005297 w 7399176"/>
              <a:gd name="connsiteY2" fmla="*/ 5166360 h 5166360"/>
              <a:gd name="connsiteX3" fmla="*/ 0 w 7399176"/>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7399176" h="5166360">
                <a:moveTo>
                  <a:pt x="0" y="0"/>
                </a:moveTo>
                <a:lnTo>
                  <a:pt x="7399176" y="0"/>
                </a:lnTo>
                <a:lnTo>
                  <a:pt x="5005297" y="5166360"/>
                </a:lnTo>
                <a:lnTo>
                  <a:pt x="0" y="5166360"/>
                </a:lnTo>
                <a:close/>
              </a:path>
            </a:pathLst>
          </a:cu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4071" y="2012865"/>
            <a:ext cx="2815885" cy="4164098"/>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sp>
        <p:nvSpPr>
          <p:cNvPr id="2" name="Title 1"/>
          <p:cNvSpPr>
            <a:spLocks noGrp="1"/>
          </p:cNvSpPr>
          <p:nvPr>
            <p:ph type="title"/>
          </p:nvPr>
        </p:nvSpPr>
        <p:spPr>
          <a:xfrm>
            <a:off x="838200" y="365125"/>
            <a:ext cx="10515600" cy="1325563"/>
          </a:xfrm>
        </p:spPr>
        <p:txBody>
          <a:bodyPr>
            <a:normAutofit/>
          </a:bodyPr>
          <a:lstStyle/>
          <a:p>
            <a:r>
              <a:rPr lang="en-US" dirty="0"/>
              <a:t>Operating system:</a:t>
            </a:r>
          </a:p>
        </p:txBody>
      </p:sp>
      <p:sp>
        <p:nvSpPr>
          <p:cNvPr id="3" name="Content Placeholder 2"/>
          <p:cNvSpPr>
            <a:spLocks noGrp="1"/>
          </p:cNvSpPr>
          <p:nvPr>
            <p:ph idx="1"/>
          </p:nvPr>
        </p:nvSpPr>
        <p:spPr>
          <a:xfrm>
            <a:off x="838200" y="2012865"/>
            <a:ext cx="4317322" cy="4164098"/>
          </a:xfrm>
        </p:spPr>
        <p:txBody>
          <a:bodyPr anchor="ctr">
            <a:normAutofit/>
          </a:bodyPr>
          <a:lstStyle/>
          <a:p>
            <a:r>
              <a:rPr lang="en-US" sz="2000">
                <a:solidFill>
                  <a:schemeClr val="bg1"/>
                </a:solidFill>
                <a:latin typeface="Times New Roman" panose="02020603050405020304" pitchFamily="18" charset="0"/>
                <a:cs typeface="Times New Roman" panose="02020603050405020304" pitchFamily="18" charset="0"/>
              </a:rPr>
              <a:t>An operating system (OS) is system software that manages computer hardware and software resources and provides common Services for computer programs. All computer programs, excluding firmware, require an operating system to function.</a:t>
            </a:r>
          </a:p>
        </p:txBody>
      </p:sp>
    </p:spTree>
    <p:extLst>
      <p:ext uri="{BB962C8B-B14F-4D97-AF65-F5344CB8AC3E}">
        <p14:creationId xmlns:p14="http://schemas.microsoft.com/office/powerpoint/2010/main" val="611591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33002" y="365125"/>
            <a:ext cx="10520702" cy="1325563"/>
          </a:xfrm>
        </p:spPr>
        <p:txBody>
          <a:bodyPr>
            <a:normAutofit/>
          </a:bodyPr>
          <a:lstStyle/>
          <a:p>
            <a:r>
              <a:rPr lang="en-US" dirty="0"/>
              <a:t>Operating system:</a:t>
            </a:r>
          </a:p>
        </p:txBody>
      </p:sp>
      <p:graphicFrame>
        <p:nvGraphicFramePr>
          <p:cNvPr id="6" name="Content Placeholder 2"/>
          <p:cNvGraphicFramePr>
            <a:graphicFrameLocks noGrp="1"/>
          </p:cNvGraphicFramePr>
          <p:nvPr>
            <p:ph idx="1"/>
            <p:extLst>
              <p:ext uri="{D42A27DB-BD31-4B8C-83A1-F6EECF244321}">
                <p14:modId xmlns:p14="http://schemas.microsoft.com/office/powerpoint/2010/main" val="3821584065"/>
              </p:ext>
            </p:extLst>
          </p:nvPr>
        </p:nvGraphicFramePr>
        <p:xfrm>
          <a:off x="838200" y="2022475"/>
          <a:ext cx="10515600" cy="41544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13344129"/>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0688"/>
            <a:ext cx="12192000" cy="516636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38200" y="2015406"/>
            <a:ext cx="10515600" cy="4065986"/>
          </a:xfrm>
        </p:spPr>
        <p:txBody>
          <a:bodyPr anchor="ctr">
            <a:normAutofit/>
          </a:bodyPr>
          <a:lstStyle/>
          <a:p>
            <a:pPr>
              <a:lnSpc>
                <a:spcPct val="70000"/>
              </a:lnSpc>
            </a:pPr>
            <a:r>
              <a:rPr lang="en-US" sz="1900" b="1">
                <a:solidFill>
                  <a:schemeClr val="bg1"/>
                </a:solidFill>
              </a:rPr>
              <a:t>Kernel</a:t>
            </a:r>
          </a:p>
          <a:p>
            <a:pPr>
              <a:lnSpc>
                <a:spcPct val="70000"/>
              </a:lnSpc>
            </a:pPr>
            <a:r>
              <a:rPr lang="en-US" sz="1900">
                <a:solidFill>
                  <a:schemeClr val="bg1"/>
                </a:solidFill>
              </a:rPr>
              <a:t>This has the task of loading the applications into memory, making sure they do not interfere with one another and allowing them to share use of the CPU efficiently. The kernel also handles file storage to and from secondary storage devices such as hard disks and optical drives.</a:t>
            </a:r>
          </a:p>
          <a:p>
            <a:pPr>
              <a:lnSpc>
                <a:spcPct val="70000"/>
              </a:lnSpc>
            </a:pPr>
            <a:r>
              <a:rPr lang="en-US" sz="1900">
                <a:solidFill>
                  <a:schemeClr val="bg1"/>
                </a:solidFill>
              </a:rPr>
              <a:t>In other words the kernel handles:</a:t>
            </a:r>
          </a:p>
          <a:p>
            <a:pPr>
              <a:lnSpc>
                <a:spcPct val="70000"/>
              </a:lnSpc>
            </a:pPr>
            <a:r>
              <a:rPr lang="en-US" sz="1900">
                <a:solidFill>
                  <a:schemeClr val="bg1"/>
                </a:solidFill>
              </a:rPr>
              <a:t>Loading / Unloading applications from memory</a:t>
            </a:r>
          </a:p>
          <a:p>
            <a:pPr>
              <a:lnSpc>
                <a:spcPct val="70000"/>
              </a:lnSpc>
            </a:pPr>
            <a:r>
              <a:rPr lang="en-US" sz="1900">
                <a:solidFill>
                  <a:schemeClr val="bg1"/>
                </a:solidFill>
              </a:rPr>
              <a:t>Scheduling tasks to run on the CPU</a:t>
            </a:r>
          </a:p>
          <a:p>
            <a:pPr>
              <a:lnSpc>
                <a:spcPct val="70000"/>
              </a:lnSpc>
            </a:pPr>
            <a:r>
              <a:rPr lang="en-US" sz="1900">
                <a:solidFill>
                  <a:schemeClr val="bg1"/>
                </a:solidFill>
              </a:rPr>
              <a:t>Memory management</a:t>
            </a:r>
          </a:p>
          <a:p>
            <a:pPr>
              <a:lnSpc>
                <a:spcPct val="70000"/>
              </a:lnSpc>
            </a:pPr>
            <a:r>
              <a:rPr lang="en-US" sz="1900">
                <a:solidFill>
                  <a:schemeClr val="bg1"/>
                </a:solidFill>
              </a:rPr>
              <a:t>File management</a:t>
            </a:r>
          </a:p>
          <a:p>
            <a:pPr>
              <a:lnSpc>
                <a:spcPct val="70000"/>
              </a:lnSpc>
            </a:pPr>
            <a:r>
              <a:rPr lang="en-US" sz="1900">
                <a:solidFill>
                  <a:schemeClr val="bg1"/>
                </a:solidFill>
              </a:rPr>
              <a:t>Data security</a:t>
            </a:r>
          </a:p>
          <a:p>
            <a:pPr>
              <a:lnSpc>
                <a:spcPct val="70000"/>
              </a:lnSpc>
            </a:pPr>
            <a:r>
              <a:rPr lang="en-US" sz="1900">
                <a:solidFill>
                  <a:schemeClr val="bg1"/>
                </a:solidFill>
              </a:rPr>
              <a:t>The single user, single application operating system does not have to deal with networking, unlike the network operating system, on the other hand, a device such as a mobile phone will have to have an extremely efficient memory management kernel as its memory is a very limited resource. So the Kernel of each type of operating system will have been designed with different duties in mind.</a:t>
            </a:r>
          </a:p>
          <a:p>
            <a:pPr>
              <a:lnSpc>
                <a:spcPct val="70000"/>
              </a:lnSpc>
            </a:pPr>
            <a:endParaRPr lang="en-US" sz="1900">
              <a:solidFill>
                <a:schemeClr val="bg1"/>
              </a:solidFill>
            </a:endParaRPr>
          </a:p>
        </p:txBody>
      </p:sp>
    </p:spTree>
    <p:extLst>
      <p:ext uri="{BB962C8B-B14F-4D97-AF65-F5344CB8AC3E}">
        <p14:creationId xmlns:p14="http://schemas.microsoft.com/office/powerpoint/2010/main" val="212527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943276" y="2050181"/>
            <a:ext cx="10410524" cy="4126782"/>
          </a:xfrm>
        </p:spPr>
        <p:txBody>
          <a:bodyPr>
            <a:normAutofit/>
          </a:bodyPr>
          <a:lstStyle/>
          <a:p>
            <a:pPr>
              <a:lnSpc>
                <a:spcPct val="70000"/>
              </a:lnSpc>
            </a:pPr>
            <a:r>
              <a:rPr lang="en-US" sz="2200" b="1">
                <a:solidFill>
                  <a:srgbClr val="FFFFFF"/>
                </a:solidFill>
              </a:rPr>
              <a:t>Device Drivers</a:t>
            </a:r>
          </a:p>
          <a:p>
            <a:pPr>
              <a:lnSpc>
                <a:spcPct val="70000"/>
              </a:lnSpc>
            </a:pPr>
            <a:r>
              <a:rPr lang="en-US" sz="2200">
                <a:solidFill>
                  <a:srgbClr val="FFFFFF"/>
                </a:solidFill>
              </a:rPr>
              <a:t>Every piece of hardware that makes up the computer or connected to it, will have a device driver that allows the operating system to control and communicate with it. There could be hundreds of device drivers pre-installed with the operating system, and the right ones for that particular computer set-up is loaded on boot-up.</a:t>
            </a:r>
          </a:p>
          <a:p>
            <a:pPr>
              <a:lnSpc>
                <a:spcPct val="70000"/>
              </a:lnSpc>
            </a:pPr>
            <a:r>
              <a:rPr lang="en-US" sz="2200">
                <a:solidFill>
                  <a:srgbClr val="FFFFFF"/>
                </a:solidFill>
              </a:rPr>
              <a:t>The exact detail of which device driver is needed by the operating system is kept in a file - in Windows, the file is called the 'registry' and in Linux the details will be stored as a number of 'configuration files'.</a:t>
            </a:r>
          </a:p>
          <a:p>
            <a:pPr>
              <a:lnSpc>
                <a:spcPct val="70000"/>
              </a:lnSpc>
            </a:pPr>
            <a:r>
              <a:rPr lang="en-US" sz="2200">
                <a:solidFill>
                  <a:srgbClr val="FFFFFF"/>
                </a:solidFill>
              </a:rPr>
              <a:t>Makers of printers, graphics tablets, scanners, digital cameras and so on, will normally provide device drivers for each make of operating system. A device driver for Windows is different from the device driver for Linux.</a:t>
            </a:r>
          </a:p>
          <a:p>
            <a:pPr>
              <a:lnSpc>
                <a:spcPct val="70000"/>
              </a:lnSpc>
            </a:pPr>
            <a:r>
              <a:rPr lang="en-US" sz="2200">
                <a:solidFill>
                  <a:srgbClr val="FFFFFF"/>
                </a:solidFill>
              </a:rPr>
              <a:t>This is why if you remove an operating system such as Windows from a hard disk, and install Linux instead, you will need to make sure you have all the correct device drivers available for each piece of hardware.</a:t>
            </a:r>
          </a:p>
          <a:p>
            <a:pPr>
              <a:lnSpc>
                <a:spcPct val="70000"/>
              </a:lnSpc>
            </a:pPr>
            <a:endParaRPr lang="en-US" sz="2200">
              <a:solidFill>
                <a:srgbClr val="FFFFFF"/>
              </a:solidFill>
            </a:endParaRPr>
          </a:p>
        </p:txBody>
      </p:sp>
    </p:spTree>
    <p:extLst>
      <p:ext uri="{BB962C8B-B14F-4D97-AF65-F5344CB8AC3E}">
        <p14:creationId xmlns:p14="http://schemas.microsoft.com/office/powerpoint/2010/main" val="2030172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0688"/>
            <a:ext cx="12192000" cy="516636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38200" y="2015406"/>
            <a:ext cx="10515600" cy="4065986"/>
          </a:xfrm>
        </p:spPr>
        <p:txBody>
          <a:bodyPr anchor="ctr">
            <a:normAutofit/>
          </a:bodyPr>
          <a:lstStyle/>
          <a:p>
            <a:r>
              <a:rPr lang="en-US" sz="2000" b="1">
                <a:solidFill>
                  <a:schemeClr val="bg1"/>
                </a:solidFill>
              </a:rPr>
              <a:t>User interface</a:t>
            </a:r>
          </a:p>
          <a:p>
            <a:r>
              <a:rPr lang="en-US" sz="2000">
                <a:solidFill>
                  <a:schemeClr val="bg1"/>
                </a:solidFill>
              </a:rPr>
              <a:t>This part of the operating system is directing what you see on the screen (via the device driver) and reacting to your key presses and other inputs. The user interface could be a basic command line interface, as you might find on a server, or it might be a full blown Graphical User Interface (GUI) such as the Mac OS X, Windows or perhaps Gnome on Linux.</a:t>
            </a:r>
          </a:p>
          <a:p>
            <a:endParaRPr lang="en-US" sz="2000">
              <a:solidFill>
                <a:schemeClr val="bg1"/>
              </a:solidFill>
            </a:endParaRPr>
          </a:p>
        </p:txBody>
      </p:sp>
    </p:spTree>
    <p:extLst>
      <p:ext uri="{BB962C8B-B14F-4D97-AF65-F5344CB8AC3E}">
        <p14:creationId xmlns:p14="http://schemas.microsoft.com/office/powerpoint/2010/main" val="36081466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660</TotalTime>
  <Words>708</Words>
  <Application>Microsoft Office PowerPoint</Application>
  <PresentationFormat>Widescreen</PresentationFormat>
  <Paragraphs>95</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Times New Roman</vt:lpstr>
      <vt:lpstr>Wingdings</vt:lpstr>
      <vt:lpstr>Office Theme</vt:lpstr>
      <vt:lpstr>Operating system  Definition  parts  Types  Embedded System  Definition  Why are these so popular  Usage in various fields  Embedded Operating System  Definition  Why only this?     </vt:lpstr>
      <vt:lpstr>PowerPoint Presentation</vt:lpstr>
      <vt:lpstr>What regular people see Operating system as</vt:lpstr>
      <vt:lpstr>What  non-computer employees think</vt:lpstr>
      <vt:lpstr>Operating system:</vt:lpstr>
      <vt:lpstr>Operating system:</vt:lpstr>
      <vt:lpstr>PowerPoint Presentation</vt:lpstr>
      <vt:lpstr>PowerPoint Presentation</vt:lpstr>
      <vt:lpstr>PowerPoint Presentation</vt:lpstr>
      <vt:lpstr>PowerPoint Presentation</vt:lpstr>
      <vt:lpstr>How does the operating system works? </vt:lpstr>
      <vt:lpstr>Types of Operating systems</vt:lpstr>
      <vt:lpstr>What are the two main functions of an operating system? </vt:lpstr>
      <vt:lpstr>PowerPoint Presentation</vt:lpstr>
      <vt:lpstr>Why are we choosing embedded…?</vt:lpstr>
      <vt:lpstr>Embedded System:</vt:lpstr>
      <vt:lpstr>Embedded System:</vt:lpstr>
      <vt:lpstr>Some parts …</vt:lpstr>
      <vt:lpstr>Peripherals:</vt:lpstr>
      <vt:lpstr>Applications:</vt:lpstr>
      <vt:lpstr>Applications:</vt:lpstr>
      <vt:lpstr>Embedded Software Architectures:</vt:lpstr>
      <vt:lpstr>What is an embedded system programming?</vt:lpstr>
      <vt:lpstr>Embedded Operating System</vt:lpstr>
      <vt:lpstr>Difference B/W embedded OS &amp; Desktop 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EMBEDDED SYSTEM</dc:title>
  <dc:creator>Mahaboob Subhani Shaik</dc:creator>
  <cp:lastModifiedBy>Mahaboob Subhani Shaik</cp:lastModifiedBy>
  <cp:revision>13</cp:revision>
  <dcterms:created xsi:type="dcterms:W3CDTF">2017-04-04T06:44:00Z</dcterms:created>
  <dcterms:modified xsi:type="dcterms:W3CDTF">2017-04-04T17:44:26Z</dcterms:modified>
</cp:coreProperties>
</file>

<file path=docProps/thumbnail.jpeg>
</file>